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334" r:id="rId3"/>
    <p:sldId id="332" r:id="rId4"/>
    <p:sldId id="335" r:id="rId5"/>
    <p:sldId id="333" r:id="rId6"/>
    <p:sldId id="356" r:id="rId7"/>
    <p:sldId id="269" r:id="rId8"/>
    <p:sldId id="257"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357" r:id="rId22"/>
    <p:sldId id="358" r:id="rId23"/>
    <p:sldId id="360" r:id="rId24"/>
    <p:sldId id="337" r:id="rId25"/>
    <p:sldId id="338" r:id="rId26"/>
    <p:sldId id="336" r:id="rId27"/>
    <p:sldId id="294" r:id="rId28"/>
    <p:sldId id="346" r:id="rId29"/>
    <p:sldId id="347" r:id="rId30"/>
    <p:sldId id="348" r:id="rId31"/>
    <p:sldId id="349" r:id="rId32"/>
    <p:sldId id="345" r:id="rId33"/>
    <p:sldId id="344" r:id="rId34"/>
    <p:sldId id="352" r:id="rId35"/>
    <p:sldId id="350" r:id="rId36"/>
    <p:sldId id="363" r:id="rId37"/>
    <p:sldId id="353" r:id="rId38"/>
    <p:sldId id="354" r:id="rId39"/>
    <p:sldId id="364" r:id="rId40"/>
    <p:sldId id="351" r:id="rId41"/>
    <p:sldId id="318" r:id="rId42"/>
    <p:sldId id="361" r:id="rId43"/>
    <p:sldId id="355" r:id="rId44"/>
    <p:sldId id="339" r:id="rId45"/>
    <p:sldId id="362" r:id="rId46"/>
    <p:sldId id="342" r:id="rId47"/>
    <p:sldId id="343" r:id="rId48"/>
    <p:sldId id="34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46" autoAdjust="0"/>
  </p:normalViewPr>
  <p:slideViewPr>
    <p:cSldViewPr snapToGrid="0" snapToObjects="1">
      <p:cViewPr>
        <p:scale>
          <a:sx n="75" d="100"/>
          <a:sy n="75" d="100"/>
        </p:scale>
        <p:origin x="-1120"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3A130-F8EE-400F-A3C8-304F84198ABA}" type="doc">
      <dgm:prSet loTypeId="urn:microsoft.com/office/officeart/2005/8/layout/cycle2" loCatId="cycle" qsTypeId="urn:microsoft.com/office/officeart/2005/8/quickstyle/simple1#1" qsCatId="simple" csTypeId="urn:microsoft.com/office/officeart/2005/8/colors/colorful1#1" csCatId="colorful" phldr="1"/>
      <dgm:spPr/>
      <dgm:t>
        <a:bodyPr/>
        <a:lstStyle/>
        <a:p>
          <a:endParaRPr lang="en-US"/>
        </a:p>
      </dgm:t>
    </dgm:pt>
    <dgm:pt modelId="{839D61AE-B261-47A0-BE9B-01FCAC0E0D9A}">
      <dgm:prSet phldrT="[Text]"/>
      <dgm:spPr/>
      <dgm:t>
        <a:bodyPr/>
        <a:lstStyle/>
        <a:p>
          <a:r>
            <a:rPr lang="en-US" dirty="0" smtClean="0"/>
            <a:t>Casual Partner</a:t>
          </a:r>
          <a:endParaRPr lang="en-US" dirty="0"/>
        </a:p>
      </dgm:t>
    </dgm:pt>
    <dgm:pt modelId="{9D90AB1E-5B5B-4133-ACBE-2ECEE1CB48A3}" type="parTrans" cxnId="{CE1D5786-35D8-4EF1-94DB-FFFCD5050BC8}">
      <dgm:prSet/>
      <dgm:spPr/>
      <dgm:t>
        <a:bodyPr/>
        <a:lstStyle/>
        <a:p>
          <a:endParaRPr lang="en-US"/>
        </a:p>
      </dgm:t>
    </dgm:pt>
    <dgm:pt modelId="{53559A6D-B566-42AF-A308-FF89CDDBB27A}" type="sibTrans" cxnId="{CE1D5786-35D8-4EF1-94DB-FFFCD5050BC8}">
      <dgm:prSet>
        <dgm:style>
          <a:lnRef idx="3">
            <a:schemeClr val="lt1"/>
          </a:lnRef>
          <a:fillRef idx="1">
            <a:schemeClr val="accent2"/>
          </a:fillRef>
          <a:effectRef idx="1">
            <a:schemeClr val="accent2"/>
          </a:effectRef>
          <a:fontRef idx="minor">
            <a:schemeClr val="lt1"/>
          </a:fontRef>
        </dgm:style>
      </dgm:prSet>
      <dgm:spPr>
        <a:ln/>
      </dgm:spPr>
      <dgm:t>
        <a:bodyPr/>
        <a:lstStyle/>
        <a:p>
          <a:endParaRPr lang="en-US" dirty="0"/>
        </a:p>
      </dgm:t>
    </dgm:pt>
    <dgm:pt modelId="{484E2E8F-E559-49E5-8461-BC500F9AC26A}">
      <dgm:prSet phldrT="[Text]"/>
      <dgm:spPr/>
      <dgm:t>
        <a:bodyPr/>
        <a:lstStyle/>
        <a:p>
          <a:r>
            <a:rPr lang="en-US" dirty="0" smtClean="0"/>
            <a:t>Condom Use</a:t>
          </a:r>
          <a:endParaRPr lang="en-US" dirty="0"/>
        </a:p>
      </dgm:t>
    </dgm:pt>
    <dgm:pt modelId="{A07F84AC-A8E3-416D-878E-A88C491B1B25}" type="parTrans" cxnId="{C012173F-3A6F-4F5F-ADCE-456FAF42F133}">
      <dgm:prSet/>
      <dgm:spPr/>
      <dgm:t>
        <a:bodyPr/>
        <a:lstStyle/>
        <a:p>
          <a:endParaRPr lang="en-US"/>
        </a:p>
      </dgm:t>
    </dgm:pt>
    <dgm:pt modelId="{91BF1CB7-604C-45D5-AE33-28FE84421182}" type="sibTrans" cxnId="{C012173F-3A6F-4F5F-ADCE-456FAF42F133}">
      <dgm:prSet>
        <dgm:style>
          <a:lnRef idx="3">
            <a:schemeClr val="lt1"/>
          </a:lnRef>
          <a:fillRef idx="1">
            <a:schemeClr val="accent4"/>
          </a:fillRef>
          <a:effectRef idx="1">
            <a:schemeClr val="accent4"/>
          </a:effectRef>
          <a:fontRef idx="minor">
            <a:schemeClr val="lt1"/>
          </a:fontRef>
        </dgm:style>
      </dgm:prSet>
      <dgm:spPr>
        <a:ln/>
      </dgm:spPr>
      <dgm:t>
        <a:bodyPr/>
        <a:lstStyle/>
        <a:p>
          <a:endParaRPr lang="en-US" dirty="0"/>
        </a:p>
      </dgm:t>
    </dgm:pt>
    <dgm:pt modelId="{E735D241-0BB1-48F0-B709-F5438C847436}">
      <dgm:prSet phldrT="[Text]"/>
      <dgm:spPr/>
      <dgm:t>
        <a:bodyPr/>
        <a:lstStyle/>
        <a:p>
          <a:r>
            <a:rPr lang="en-US" dirty="0" smtClean="0"/>
            <a:t>Alcohol Use</a:t>
          </a:r>
          <a:endParaRPr lang="en-US" dirty="0"/>
        </a:p>
      </dgm:t>
    </dgm:pt>
    <dgm:pt modelId="{CAA836A6-2C4B-4B00-9A34-3F63FA92BBA5}" type="parTrans" cxnId="{D96093AE-5DA1-4C18-8B41-F32D594E2703}">
      <dgm:prSet/>
      <dgm:spPr/>
      <dgm:t>
        <a:bodyPr/>
        <a:lstStyle/>
        <a:p>
          <a:endParaRPr lang="en-US"/>
        </a:p>
      </dgm:t>
    </dgm:pt>
    <dgm:pt modelId="{354E9CF7-9F4F-47FC-BD57-33DC122CA6E2}" type="sibTrans" cxnId="{D96093AE-5DA1-4C18-8B41-F32D594E2703}">
      <dgm:prSet>
        <dgm:style>
          <a:lnRef idx="3">
            <a:schemeClr val="lt1"/>
          </a:lnRef>
          <a:fillRef idx="1">
            <a:schemeClr val="accent4"/>
          </a:fillRef>
          <a:effectRef idx="1">
            <a:schemeClr val="accent4"/>
          </a:effectRef>
          <a:fontRef idx="minor">
            <a:schemeClr val="lt1"/>
          </a:fontRef>
        </dgm:style>
      </dgm:prSet>
      <dgm:spPr>
        <a:ln/>
      </dgm:spPr>
      <dgm:t>
        <a:bodyPr/>
        <a:lstStyle/>
        <a:p>
          <a:endParaRPr lang="en-US" dirty="0"/>
        </a:p>
      </dgm:t>
    </dgm:pt>
    <dgm:pt modelId="{1012E71A-3EC3-43D7-94AD-A2AAE181F1EC}" type="pres">
      <dgm:prSet presAssocID="{3C13A130-F8EE-400F-A3C8-304F84198ABA}" presName="cycle" presStyleCnt="0">
        <dgm:presLayoutVars>
          <dgm:dir/>
          <dgm:resizeHandles val="exact"/>
        </dgm:presLayoutVars>
      </dgm:prSet>
      <dgm:spPr/>
      <dgm:t>
        <a:bodyPr/>
        <a:lstStyle/>
        <a:p>
          <a:endParaRPr lang="en-US"/>
        </a:p>
      </dgm:t>
    </dgm:pt>
    <dgm:pt modelId="{2B8979E8-37D0-4F74-BD40-FB25B11552D8}" type="pres">
      <dgm:prSet presAssocID="{839D61AE-B261-47A0-BE9B-01FCAC0E0D9A}" presName="node" presStyleLbl="node1" presStyleIdx="0" presStyleCnt="3">
        <dgm:presLayoutVars>
          <dgm:bulletEnabled val="1"/>
        </dgm:presLayoutVars>
      </dgm:prSet>
      <dgm:spPr/>
      <dgm:t>
        <a:bodyPr/>
        <a:lstStyle/>
        <a:p>
          <a:endParaRPr lang="en-US"/>
        </a:p>
      </dgm:t>
    </dgm:pt>
    <dgm:pt modelId="{51037F02-33BF-4AED-B188-DE4A05F3F7F3}" type="pres">
      <dgm:prSet presAssocID="{53559A6D-B566-42AF-A308-FF89CDDBB27A}" presName="sibTrans" presStyleLbl="sibTrans2D1" presStyleIdx="0" presStyleCnt="3"/>
      <dgm:spPr/>
      <dgm:t>
        <a:bodyPr/>
        <a:lstStyle/>
        <a:p>
          <a:endParaRPr lang="en-US"/>
        </a:p>
      </dgm:t>
    </dgm:pt>
    <dgm:pt modelId="{5C86943A-1FE1-4A93-BBBA-E9ED3235EE7B}" type="pres">
      <dgm:prSet presAssocID="{53559A6D-B566-42AF-A308-FF89CDDBB27A}" presName="connectorText" presStyleLbl="sibTrans2D1" presStyleIdx="0" presStyleCnt="3"/>
      <dgm:spPr/>
      <dgm:t>
        <a:bodyPr/>
        <a:lstStyle/>
        <a:p>
          <a:endParaRPr lang="en-US"/>
        </a:p>
      </dgm:t>
    </dgm:pt>
    <dgm:pt modelId="{1AC7B26F-9461-40C8-AB45-D1EBA1FB27B5}" type="pres">
      <dgm:prSet presAssocID="{484E2E8F-E559-49E5-8461-BC500F9AC26A}" presName="node" presStyleLbl="node1" presStyleIdx="1" presStyleCnt="3">
        <dgm:presLayoutVars>
          <dgm:bulletEnabled val="1"/>
        </dgm:presLayoutVars>
      </dgm:prSet>
      <dgm:spPr/>
      <dgm:t>
        <a:bodyPr/>
        <a:lstStyle/>
        <a:p>
          <a:endParaRPr lang="en-US"/>
        </a:p>
      </dgm:t>
    </dgm:pt>
    <dgm:pt modelId="{A56D0AB7-250F-4500-8E98-34EFFE99070E}" type="pres">
      <dgm:prSet presAssocID="{91BF1CB7-604C-45D5-AE33-28FE84421182}" presName="sibTrans" presStyleLbl="sibTrans2D1" presStyleIdx="1" presStyleCnt="3" custAng="10800000"/>
      <dgm:spPr/>
      <dgm:t>
        <a:bodyPr/>
        <a:lstStyle/>
        <a:p>
          <a:endParaRPr lang="en-US"/>
        </a:p>
      </dgm:t>
    </dgm:pt>
    <dgm:pt modelId="{87736E4E-5463-4BE7-A9DC-5A08AC3660C9}" type="pres">
      <dgm:prSet presAssocID="{91BF1CB7-604C-45D5-AE33-28FE84421182}" presName="connectorText" presStyleLbl="sibTrans2D1" presStyleIdx="1" presStyleCnt="3"/>
      <dgm:spPr/>
      <dgm:t>
        <a:bodyPr/>
        <a:lstStyle/>
        <a:p>
          <a:endParaRPr lang="en-US"/>
        </a:p>
      </dgm:t>
    </dgm:pt>
    <dgm:pt modelId="{0BE8471C-FAD2-4ECE-A6AC-B6925B45A912}" type="pres">
      <dgm:prSet presAssocID="{E735D241-0BB1-48F0-B709-F5438C847436}" presName="node" presStyleLbl="node1" presStyleIdx="2" presStyleCnt="3">
        <dgm:presLayoutVars>
          <dgm:bulletEnabled val="1"/>
        </dgm:presLayoutVars>
      </dgm:prSet>
      <dgm:spPr/>
      <dgm:t>
        <a:bodyPr/>
        <a:lstStyle/>
        <a:p>
          <a:endParaRPr lang="en-US"/>
        </a:p>
      </dgm:t>
    </dgm:pt>
    <dgm:pt modelId="{F2B4DB4B-18BF-478B-8390-433D2CD170F0}" type="pres">
      <dgm:prSet presAssocID="{354E9CF7-9F4F-47FC-BD57-33DC122CA6E2}" presName="sibTrans" presStyleLbl="sibTrans2D1" presStyleIdx="2" presStyleCnt="3"/>
      <dgm:spPr/>
      <dgm:t>
        <a:bodyPr/>
        <a:lstStyle/>
        <a:p>
          <a:endParaRPr lang="en-US"/>
        </a:p>
      </dgm:t>
    </dgm:pt>
    <dgm:pt modelId="{8BDAA10A-A900-4FAF-A853-C51113BE6B67}" type="pres">
      <dgm:prSet presAssocID="{354E9CF7-9F4F-47FC-BD57-33DC122CA6E2}" presName="connectorText" presStyleLbl="sibTrans2D1" presStyleIdx="2" presStyleCnt="3"/>
      <dgm:spPr/>
      <dgm:t>
        <a:bodyPr/>
        <a:lstStyle/>
        <a:p>
          <a:endParaRPr lang="en-US"/>
        </a:p>
      </dgm:t>
    </dgm:pt>
  </dgm:ptLst>
  <dgm:cxnLst>
    <dgm:cxn modelId="{1A456838-FB35-7A43-8518-B8BF1B48156F}" type="presOf" srcId="{91BF1CB7-604C-45D5-AE33-28FE84421182}" destId="{87736E4E-5463-4BE7-A9DC-5A08AC3660C9}" srcOrd="1" destOrd="0" presId="urn:microsoft.com/office/officeart/2005/8/layout/cycle2"/>
    <dgm:cxn modelId="{A43A570D-C91A-3D46-B61E-C80BDAED1A50}" type="presOf" srcId="{53559A6D-B566-42AF-A308-FF89CDDBB27A}" destId="{51037F02-33BF-4AED-B188-DE4A05F3F7F3}" srcOrd="0" destOrd="0" presId="urn:microsoft.com/office/officeart/2005/8/layout/cycle2"/>
    <dgm:cxn modelId="{6198254E-6335-E241-8742-24E299D678D5}" type="presOf" srcId="{91BF1CB7-604C-45D5-AE33-28FE84421182}" destId="{A56D0AB7-250F-4500-8E98-34EFFE99070E}" srcOrd="0" destOrd="0" presId="urn:microsoft.com/office/officeart/2005/8/layout/cycle2"/>
    <dgm:cxn modelId="{3376B90D-24F8-EC4E-98D2-F1D76327D2B5}" type="presOf" srcId="{3C13A130-F8EE-400F-A3C8-304F84198ABA}" destId="{1012E71A-3EC3-43D7-94AD-A2AAE181F1EC}" srcOrd="0" destOrd="0" presId="urn:microsoft.com/office/officeart/2005/8/layout/cycle2"/>
    <dgm:cxn modelId="{C012173F-3A6F-4F5F-ADCE-456FAF42F133}" srcId="{3C13A130-F8EE-400F-A3C8-304F84198ABA}" destId="{484E2E8F-E559-49E5-8461-BC500F9AC26A}" srcOrd="1" destOrd="0" parTransId="{A07F84AC-A8E3-416D-878E-A88C491B1B25}" sibTransId="{91BF1CB7-604C-45D5-AE33-28FE84421182}"/>
    <dgm:cxn modelId="{CE1D5786-35D8-4EF1-94DB-FFFCD5050BC8}" srcId="{3C13A130-F8EE-400F-A3C8-304F84198ABA}" destId="{839D61AE-B261-47A0-BE9B-01FCAC0E0D9A}" srcOrd="0" destOrd="0" parTransId="{9D90AB1E-5B5B-4133-ACBE-2ECEE1CB48A3}" sibTransId="{53559A6D-B566-42AF-A308-FF89CDDBB27A}"/>
    <dgm:cxn modelId="{94C120C4-963F-6943-B6D3-0FCC6D2A895B}" type="presOf" srcId="{53559A6D-B566-42AF-A308-FF89CDDBB27A}" destId="{5C86943A-1FE1-4A93-BBBA-E9ED3235EE7B}" srcOrd="1" destOrd="0" presId="urn:microsoft.com/office/officeart/2005/8/layout/cycle2"/>
    <dgm:cxn modelId="{164A3283-DB0C-364C-9B68-E0B10123C257}" type="presOf" srcId="{839D61AE-B261-47A0-BE9B-01FCAC0E0D9A}" destId="{2B8979E8-37D0-4F74-BD40-FB25B11552D8}" srcOrd="0" destOrd="0" presId="urn:microsoft.com/office/officeart/2005/8/layout/cycle2"/>
    <dgm:cxn modelId="{26572970-3654-0447-93D6-FE00B6B27B85}" type="presOf" srcId="{354E9CF7-9F4F-47FC-BD57-33DC122CA6E2}" destId="{8BDAA10A-A900-4FAF-A853-C51113BE6B67}" srcOrd="1" destOrd="0" presId="urn:microsoft.com/office/officeart/2005/8/layout/cycle2"/>
    <dgm:cxn modelId="{EFA7B0FB-6E0B-CB42-B5DE-48BD577BB32C}" type="presOf" srcId="{484E2E8F-E559-49E5-8461-BC500F9AC26A}" destId="{1AC7B26F-9461-40C8-AB45-D1EBA1FB27B5}" srcOrd="0" destOrd="0" presId="urn:microsoft.com/office/officeart/2005/8/layout/cycle2"/>
    <dgm:cxn modelId="{D96093AE-5DA1-4C18-8B41-F32D594E2703}" srcId="{3C13A130-F8EE-400F-A3C8-304F84198ABA}" destId="{E735D241-0BB1-48F0-B709-F5438C847436}" srcOrd="2" destOrd="0" parTransId="{CAA836A6-2C4B-4B00-9A34-3F63FA92BBA5}" sibTransId="{354E9CF7-9F4F-47FC-BD57-33DC122CA6E2}"/>
    <dgm:cxn modelId="{30689E17-F704-E742-BC77-B1BCF9294346}" type="presOf" srcId="{354E9CF7-9F4F-47FC-BD57-33DC122CA6E2}" destId="{F2B4DB4B-18BF-478B-8390-433D2CD170F0}" srcOrd="0" destOrd="0" presId="urn:microsoft.com/office/officeart/2005/8/layout/cycle2"/>
    <dgm:cxn modelId="{A44E1C16-49EF-3542-B755-90D9CAFAC425}" type="presOf" srcId="{E735D241-0BB1-48F0-B709-F5438C847436}" destId="{0BE8471C-FAD2-4ECE-A6AC-B6925B45A912}" srcOrd="0" destOrd="0" presId="urn:microsoft.com/office/officeart/2005/8/layout/cycle2"/>
    <dgm:cxn modelId="{CA89E9F6-B6B1-E643-9F00-825FCD1BD900}" type="presParOf" srcId="{1012E71A-3EC3-43D7-94AD-A2AAE181F1EC}" destId="{2B8979E8-37D0-4F74-BD40-FB25B11552D8}" srcOrd="0" destOrd="0" presId="urn:microsoft.com/office/officeart/2005/8/layout/cycle2"/>
    <dgm:cxn modelId="{7D7F14CC-0924-8042-B60D-C34596E85F86}" type="presParOf" srcId="{1012E71A-3EC3-43D7-94AD-A2AAE181F1EC}" destId="{51037F02-33BF-4AED-B188-DE4A05F3F7F3}" srcOrd="1" destOrd="0" presId="urn:microsoft.com/office/officeart/2005/8/layout/cycle2"/>
    <dgm:cxn modelId="{050CD657-8FA6-F643-8147-FBB508B1D6D5}" type="presParOf" srcId="{51037F02-33BF-4AED-B188-DE4A05F3F7F3}" destId="{5C86943A-1FE1-4A93-BBBA-E9ED3235EE7B}" srcOrd="0" destOrd="0" presId="urn:microsoft.com/office/officeart/2005/8/layout/cycle2"/>
    <dgm:cxn modelId="{A04E5F02-29B5-9244-906C-4DC09A1BC4CE}" type="presParOf" srcId="{1012E71A-3EC3-43D7-94AD-A2AAE181F1EC}" destId="{1AC7B26F-9461-40C8-AB45-D1EBA1FB27B5}" srcOrd="2" destOrd="0" presId="urn:microsoft.com/office/officeart/2005/8/layout/cycle2"/>
    <dgm:cxn modelId="{EF1E18B2-D842-6241-8F0C-3E87C737C66C}" type="presParOf" srcId="{1012E71A-3EC3-43D7-94AD-A2AAE181F1EC}" destId="{A56D0AB7-250F-4500-8E98-34EFFE99070E}" srcOrd="3" destOrd="0" presId="urn:microsoft.com/office/officeart/2005/8/layout/cycle2"/>
    <dgm:cxn modelId="{AEDDF168-768F-D44D-AE41-866EE925B468}" type="presParOf" srcId="{A56D0AB7-250F-4500-8E98-34EFFE99070E}" destId="{87736E4E-5463-4BE7-A9DC-5A08AC3660C9}" srcOrd="0" destOrd="0" presId="urn:microsoft.com/office/officeart/2005/8/layout/cycle2"/>
    <dgm:cxn modelId="{EC0EB611-5933-6F4D-A57F-B1C324778FE3}" type="presParOf" srcId="{1012E71A-3EC3-43D7-94AD-A2AAE181F1EC}" destId="{0BE8471C-FAD2-4ECE-A6AC-B6925B45A912}" srcOrd="4" destOrd="0" presId="urn:microsoft.com/office/officeart/2005/8/layout/cycle2"/>
    <dgm:cxn modelId="{50323D21-C5BE-314E-8E99-5EFB0FE6CB76}" type="presParOf" srcId="{1012E71A-3EC3-43D7-94AD-A2AAE181F1EC}" destId="{F2B4DB4B-18BF-478B-8390-433D2CD170F0}" srcOrd="5" destOrd="0" presId="urn:microsoft.com/office/officeart/2005/8/layout/cycle2"/>
    <dgm:cxn modelId="{B38410FF-BAB4-D14C-9712-11AE7C1489CE}" type="presParOf" srcId="{F2B4DB4B-18BF-478B-8390-433D2CD170F0}" destId="{8BDAA10A-A900-4FAF-A853-C51113BE6B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3A130-F8EE-400F-A3C8-304F84198ABA}" type="doc">
      <dgm:prSet loTypeId="urn:microsoft.com/office/officeart/2005/8/layout/cycle2" loCatId="cycle" qsTypeId="urn:microsoft.com/office/officeart/2005/8/quickstyle/simple1#2" qsCatId="simple" csTypeId="urn:microsoft.com/office/officeart/2005/8/colors/colorful1#2" csCatId="colorful" phldr="1"/>
      <dgm:spPr/>
      <dgm:t>
        <a:bodyPr/>
        <a:lstStyle/>
        <a:p>
          <a:endParaRPr lang="en-US"/>
        </a:p>
      </dgm:t>
    </dgm:pt>
    <dgm:pt modelId="{839D61AE-B261-47A0-BE9B-01FCAC0E0D9A}">
      <dgm:prSet phldrT="[Text]"/>
      <dgm:spPr/>
      <dgm:t>
        <a:bodyPr/>
        <a:lstStyle/>
        <a:p>
          <a:r>
            <a:rPr lang="en-US" dirty="0" smtClean="0"/>
            <a:t>Casual Partner</a:t>
          </a:r>
          <a:endParaRPr lang="en-US" dirty="0"/>
        </a:p>
      </dgm:t>
    </dgm:pt>
    <dgm:pt modelId="{9D90AB1E-5B5B-4133-ACBE-2ECEE1CB48A3}" type="parTrans" cxnId="{CE1D5786-35D8-4EF1-94DB-FFFCD5050BC8}">
      <dgm:prSet/>
      <dgm:spPr/>
      <dgm:t>
        <a:bodyPr/>
        <a:lstStyle/>
        <a:p>
          <a:endParaRPr lang="en-US"/>
        </a:p>
      </dgm:t>
    </dgm:pt>
    <dgm:pt modelId="{53559A6D-B566-42AF-A308-FF89CDDBB27A}" type="sibTrans" cxnId="{CE1D5786-35D8-4EF1-94DB-FFFCD5050BC8}">
      <dgm:prSet>
        <dgm:style>
          <a:lnRef idx="3">
            <a:schemeClr val="lt1"/>
          </a:lnRef>
          <a:fillRef idx="1">
            <a:schemeClr val="accent2"/>
          </a:fillRef>
          <a:effectRef idx="1">
            <a:schemeClr val="accent2"/>
          </a:effectRef>
          <a:fontRef idx="minor">
            <a:schemeClr val="lt1"/>
          </a:fontRef>
        </dgm:style>
      </dgm:prSet>
      <dgm:spPr>
        <a:ln/>
      </dgm:spPr>
      <dgm:t>
        <a:bodyPr/>
        <a:lstStyle/>
        <a:p>
          <a:endParaRPr lang="en-US" dirty="0"/>
        </a:p>
      </dgm:t>
    </dgm:pt>
    <dgm:pt modelId="{484E2E8F-E559-49E5-8461-BC500F9AC26A}">
      <dgm:prSet phldrT="[Text]"/>
      <dgm:spPr/>
      <dgm:t>
        <a:bodyPr/>
        <a:lstStyle/>
        <a:p>
          <a:r>
            <a:rPr lang="en-US" dirty="0" smtClean="0"/>
            <a:t>Condom Use</a:t>
          </a:r>
          <a:endParaRPr lang="en-US" dirty="0"/>
        </a:p>
      </dgm:t>
    </dgm:pt>
    <dgm:pt modelId="{A07F84AC-A8E3-416D-878E-A88C491B1B25}" type="parTrans" cxnId="{C012173F-3A6F-4F5F-ADCE-456FAF42F133}">
      <dgm:prSet/>
      <dgm:spPr/>
      <dgm:t>
        <a:bodyPr/>
        <a:lstStyle/>
        <a:p>
          <a:endParaRPr lang="en-US"/>
        </a:p>
      </dgm:t>
    </dgm:pt>
    <dgm:pt modelId="{91BF1CB7-604C-45D5-AE33-28FE84421182}" type="sibTrans" cxnId="{C012173F-3A6F-4F5F-ADCE-456FAF42F133}">
      <dgm:prSet>
        <dgm:style>
          <a:lnRef idx="3">
            <a:schemeClr val="lt1"/>
          </a:lnRef>
          <a:fillRef idx="1">
            <a:schemeClr val="accent4"/>
          </a:fillRef>
          <a:effectRef idx="1">
            <a:schemeClr val="accent4"/>
          </a:effectRef>
          <a:fontRef idx="minor">
            <a:schemeClr val="lt1"/>
          </a:fontRef>
        </dgm:style>
      </dgm:prSet>
      <dgm:spPr>
        <a:ln/>
      </dgm:spPr>
      <dgm:t>
        <a:bodyPr/>
        <a:lstStyle/>
        <a:p>
          <a:endParaRPr lang="en-US" dirty="0"/>
        </a:p>
      </dgm:t>
    </dgm:pt>
    <dgm:pt modelId="{E735D241-0BB1-48F0-B709-F5438C847436}">
      <dgm:prSet phldrT="[Text]"/>
      <dgm:spPr/>
      <dgm:t>
        <a:bodyPr/>
        <a:lstStyle/>
        <a:p>
          <a:r>
            <a:rPr lang="en-US" dirty="0" smtClean="0"/>
            <a:t>Alcohol Use</a:t>
          </a:r>
          <a:endParaRPr lang="en-US" dirty="0"/>
        </a:p>
      </dgm:t>
    </dgm:pt>
    <dgm:pt modelId="{CAA836A6-2C4B-4B00-9A34-3F63FA92BBA5}" type="parTrans" cxnId="{D96093AE-5DA1-4C18-8B41-F32D594E2703}">
      <dgm:prSet/>
      <dgm:spPr/>
      <dgm:t>
        <a:bodyPr/>
        <a:lstStyle/>
        <a:p>
          <a:endParaRPr lang="en-US"/>
        </a:p>
      </dgm:t>
    </dgm:pt>
    <dgm:pt modelId="{354E9CF7-9F4F-47FC-BD57-33DC122CA6E2}" type="sibTrans" cxnId="{D96093AE-5DA1-4C18-8B41-F32D594E2703}">
      <dgm:prSet>
        <dgm:style>
          <a:lnRef idx="3">
            <a:schemeClr val="lt1"/>
          </a:lnRef>
          <a:fillRef idx="1">
            <a:schemeClr val="accent2"/>
          </a:fillRef>
          <a:effectRef idx="1">
            <a:schemeClr val="accent2"/>
          </a:effectRef>
          <a:fontRef idx="minor">
            <a:schemeClr val="lt1"/>
          </a:fontRef>
        </dgm:style>
      </dgm:prSet>
      <dgm:spPr>
        <a:ln/>
      </dgm:spPr>
      <dgm:t>
        <a:bodyPr/>
        <a:lstStyle/>
        <a:p>
          <a:endParaRPr lang="en-US" dirty="0"/>
        </a:p>
      </dgm:t>
    </dgm:pt>
    <dgm:pt modelId="{1012E71A-3EC3-43D7-94AD-A2AAE181F1EC}" type="pres">
      <dgm:prSet presAssocID="{3C13A130-F8EE-400F-A3C8-304F84198ABA}" presName="cycle" presStyleCnt="0">
        <dgm:presLayoutVars>
          <dgm:dir/>
          <dgm:resizeHandles val="exact"/>
        </dgm:presLayoutVars>
      </dgm:prSet>
      <dgm:spPr/>
      <dgm:t>
        <a:bodyPr/>
        <a:lstStyle/>
        <a:p>
          <a:endParaRPr lang="en-US"/>
        </a:p>
      </dgm:t>
    </dgm:pt>
    <dgm:pt modelId="{2B8979E8-37D0-4F74-BD40-FB25B11552D8}" type="pres">
      <dgm:prSet presAssocID="{839D61AE-B261-47A0-BE9B-01FCAC0E0D9A}" presName="node" presStyleLbl="node1" presStyleIdx="0" presStyleCnt="3">
        <dgm:presLayoutVars>
          <dgm:bulletEnabled val="1"/>
        </dgm:presLayoutVars>
      </dgm:prSet>
      <dgm:spPr/>
      <dgm:t>
        <a:bodyPr/>
        <a:lstStyle/>
        <a:p>
          <a:endParaRPr lang="en-US"/>
        </a:p>
      </dgm:t>
    </dgm:pt>
    <dgm:pt modelId="{51037F02-33BF-4AED-B188-DE4A05F3F7F3}" type="pres">
      <dgm:prSet presAssocID="{53559A6D-B566-42AF-A308-FF89CDDBB27A}" presName="sibTrans" presStyleLbl="sibTrans2D1" presStyleIdx="0" presStyleCnt="3"/>
      <dgm:spPr/>
      <dgm:t>
        <a:bodyPr/>
        <a:lstStyle/>
        <a:p>
          <a:endParaRPr lang="en-US"/>
        </a:p>
      </dgm:t>
    </dgm:pt>
    <dgm:pt modelId="{5C86943A-1FE1-4A93-BBBA-E9ED3235EE7B}" type="pres">
      <dgm:prSet presAssocID="{53559A6D-B566-42AF-A308-FF89CDDBB27A}" presName="connectorText" presStyleLbl="sibTrans2D1" presStyleIdx="0" presStyleCnt="3"/>
      <dgm:spPr/>
      <dgm:t>
        <a:bodyPr/>
        <a:lstStyle/>
        <a:p>
          <a:endParaRPr lang="en-US"/>
        </a:p>
      </dgm:t>
    </dgm:pt>
    <dgm:pt modelId="{1AC7B26F-9461-40C8-AB45-D1EBA1FB27B5}" type="pres">
      <dgm:prSet presAssocID="{484E2E8F-E559-49E5-8461-BC500F9AC26A}" presName="node" presStyleLbl="node1" presStyleIdx="1" presStyleCnt="3">
        <dgm:presLayoutVars>
          <dgm:bulletEnabled val="1"/>
        </dgm:presLayoutVars>
      </dgm:prSet>
      <dgm:spPr/>
      <dgm:t>
        <a:bodyPr/>
        <a:lstStyle/>
        <a:p>
          <a:endParaRPr lang="en-US"/>
        </a:p>
      </dgm:t>
    </dgm:pt>
    <dgm:pt modelId="{A56D0AB7-250F-4500-8E98-34EFFE99070E}" type="pres">
      <dgm:prSet presAssocID="{91BF1CB7-604C-45D5-AE33-28FE84421182}" presName="sibTrans" presStyleLbl="sibTrans2D1" presStyleIdx="1" presStyleCnt="3" custAng="10800000"/>
      <dgm:spPr/>
      <dgm:t>
        <a:bodyPr/>
        <a:lstStyle/>
        <a:p>
          <a:endParaRPr lang="en-US"/>
        </a:p>
      </dgm:t>
    </dgm:pt>
    <dgm:pt modelId="{87736E4E-5463-4BE7-A9DC-5A08AC3660C9}" type="pres">
      <dgm:prSet presAssocID="{91BF1CB7-604C-45D5-AE33-28FE84421182}" presName="connectorText" presStyleLbl="sibTrans2D1" presStyleIdx="1" presStyleCnt="3"/>
      <dgm:spPr/>
      <dgm:t>
        <a:bodyPr/>
        <a:lstStyle/>
        <a:p>
          <a:endParaRPr lang="en-US"/>
        </a:p>
      </dgm:t>
    </dgm:pt>
    <dgm:pt modelId="{0BE8471C-FAD2-4ECE-A6AC-B6925B45A912}" type="pres">
      <dgm:prSet presAssocID="{E735D241-0BB1-48F0-B709-F5438C847436}" presName="node" presStyleLbl="node1" presStyleIdx="2" presStyleCnt="3">
        <dgm:presLayoutVars>
          <dgm:bulletEnabled val="1"/>
        </dgm:presLayoutVars>
      </dgm:prSet>
      <dgm:spPr/>
      <dgm:t>
        <a:bodyPr/>
        <a:lstStyle/>
        <a:p>
          <a:endParaRPr lang="en-US"/>
        </a:p>
      </dgm:t>
    </dgm:pt>
    <dgm:pt modelId="{F2B4DB4B-18BF-478B-8390-433D2CD170F0}" type="pres">
      <dgm:prSet presAssocID="{354E9CF7-9F4F-47FC-BD57-33DC122CA6E2}" presName="sibTrans" presStyleLbl="sibTrans2D1" presStyleIdx="2" presStyleCnt="3" custAng="10957788"/>
      <dgm:spPr/>
      <dgm:t>
        <a:bodyPr/>
        <a:lstStyle/>
        <a:p>
          <a:endParaRPr lang="en-US"/>
        </a:p>
      </dgm:t>
    </dgm:pt>
    <dgm:pt modelId="{8BDAA10A-A900-4FAF-A853-C51113BE6B67}" type="pres">
      <dgm:prSet presAssocID="{354E9CF7-9F4F-47FC-BD57-33DC122CA6E2}" presName="connectorText" presStyleLbl="sibTrans2D1" presStyleIdx="2" presStyleCnt="3"/>
      <dgm:spPr/>
      <dgm:t>
        <a:bodyPr/>
        <a:lstStyle/>
        <a:p>
          <a:endParaRPr lang="en-US"/>
        </a:p>
      </dgm:t>
    </dgm:pt>
  </dgm:ptLst>
  <dgm:cxnLst>
    <dgm:cxn modelId="{AD29E125-7D9B-564A-9E76-D2A25E261CB8}" type="presOf" srcId="{53559A6D-B566-42AF-A308-FF89CDDBB27A}" destId="{51037F02-33BF-4AED-B188-DE4A05F3F7F3}" srcOrd="0" destOrd="0" presId="urn:microsoft.com/office/officeart/2005/8/layout/cycle2"/>
    <dgm:cxn modelId="{3B2C4BBE-80F0-5545-B8EE-94E86FB74268}" type="presOf" srcId="{839D61AE-B261-47A0-BE9B-01FCAC0E0D9A}" destId="{2B8979E8-37D0-4F74-BD40-FB25B11552D8}" srcOrd="0" destOrd="0" presId="urn:microsoft.com/office/officeart/2005/8/layout/cycle2"/>
    <dgm:cxn modelId="{B656C8B6-8B85-FC44-AF8B-A594A9FF48BD}" type="presOf" srcId="{53559A6D-B566-42AF-A308-FF89CDDBB27A}" destId="{5C86943A-1FE1-4A93-BBBA-E9ED3235EE7B}" srcOrd="1" destOrd="0" presId="urn:microsoft.com/office/officeart/2005/8/layout/cycle2"/>
    <dgm:cxn modelId="{A22A8CAA-D897-9540-A068-23F8E119D14A}" type="presOf" srcId="{3C13A130-F8EE-400F-A3C8-304F84198ABA}" destId="{1012E71A-3EC3-43D7-94AD-A2AAE181F1EC}" srcOrd="0" destOrd="0" presId="urn:microsoft.com/office/officeart/2005/8/layout/cycle2"/>
    <dgm:cxn modelId="{C012173F-3A6F-4F5F-ADCE-456FAF42F133}" srcId="{3C13A130-F8EE-400F-A3C8-304F84198ABA}" destId="{484E2E8F-E559-49E5-8461-BC500F9AC26A}" srcOrd="1" destOrd="0" parTransId="{A07F84AC-A8E3-416D-878E-A88C491B1B25}" sibTransId="{91BF1CB7-604C-45D5-AE33-28FE84421182}"/>
    <dgm:cxn modelId="{F7B3B2D5-B804-6F4E-8A20-46FE238DF7FC}" type="presOf" srcId="{91BF1CB7-604C-45D5-AE33-28FE84421182}" destId="{A56D0AB7-250F-4500-8E98-34EFFE99070E}" srcOrd="0" destOrd="0" presId="urn:microsoft.com/office/officeart/2005/8/layout/cycle2"/>
    <dgm:cxn modelId="{18F4D98B-2A59-1949-8187-125CD4D63AD6}" type="presOf" srcId="{354E9CF7-9F4F-47FC-BD57-33DC122CA6E2}" destId="{8BDAA10A-A900-4FAF-A853-C51113BE6B67}" srcOrd="1" destOrd="0" presId="urn:microsoft.com/office/officeart/2005/8/layout/cycle2"/>
    <dgm:cxn modelId="{234F81F0-49B6-6348-B46E-E9F74EB73535}" type="presOf" srcId="{484E2E8F-E559-49E5-8461-BC500F9AC26A}" destId="{1AC7B26F-9461-40C8-AB45-D1EBA1FB27B5}" srcOrd="0" destOrd="0" presId="urn:microsoft.com/office/officeart/2005/8/layout/cycle2"/>
    <dgm:cxn modelId="{CE1D5786-35D8-4EF1-94DB-FFFCD5050BC8}" srcId="{3C13A130-F8EE-400F-A3C8-304F84198ABA}" destId="{839D61AE-B261-47A0-BE9B-01FCAC0E0D9A}" srcOrd="0" destOrd="0" parTransId="{9D90AB1E-5B5B-4133-ACBE-2ECEE1CB48A3}" sibTransId="{53559A6D-B566-42AF-A308-FF89CDDBB27A}"/>
    <dgm:cxn modelId="{F287BFA9-DBCA-6C41-9BB4-68F8FED88185}" type="presOf" srcId="{91BF1CB7-604C-45D5-AE33-28FE84421182}" destId="{87736E4E-5463-4BE7-A9DC-5A08AC3660C9}" srcOrd="1" destOrd="0" presId="urn:microsoft.com/office/officeart/2005/8/layout/cycle2"/>
    <dgm:cxn modelId="{F65BDB08-C229-B646-ACB8-F61447952AF3}" type="presOf" srcId="{E735D241-0BB1-48F0-B709-F5438C847436}" destId="{0BE8471C-FAD2-4ECE-A6AC-B6925B45A912}" srcOrd="0" destOrd="0" presId="urn:microsoft.com/office/officeart/2005/8/layout/cycle2"/>
    <dgm:cxn modelId="{7A6F1F41-23C5-C449-ABA0-A10880926D52}" type="presOf" srcId="{354E9CF7-9F4F-47FC-BD57-33DC122CA6E2}" destId="{F2B4DB4B-18BF-478B-8390-433D2CD170F0}" srcOrd="0" destOrd="0" presId="urn:microsoft.com/office/officeart/2005/8/layout/cycle2"/>
    <dgm:cxn modelId="{D96093AE-5DA1-4C18-8B41-F32D594E2703}" srcId="{3C13A130-F8EE-400F-A3C8-304F84198ABA}" destId="{E735D241-0BB1-48F0-B709-F5438C847436}" srcOrd="2" destOrd="0" parTransId="{CAA836A6-2C4B-4B00-9A34-3F63FA92BBA5}" sibTransId="{354E9CF7-9F4F-47FC-BD57-33DC122CA6E2}"/>
    <dgm:cxn modelId="{58936144-6146-BB46-9266-2E83ED501D1A}" type="presParOf" srcId="{1012E71A-3EC3-43D7-94AD-A2AAE181F1EC}" destId="{2B8979E8-37D0-4F74-BD40-FB25B11552D8}" srcOrd="0" destOrd="0" presId="urn:microsoft.com/office/officeart/2005/8/layout/cycle2"/>
    <dgm:cxn modelId="{53C12C4A-6166-384E-B088-87EB15B5F892}" type="presParOf" srcId="{1012E71A-3EC3-43D7-94AD-A2AAE181F1EC}" destId="{51037F02-33BF-4AED-B188-DE4A05F3F7F3}" srcOrd="1" destOrd="0" presId="urn:microsoft.com/office/officeart/2005/8/layout/cycle2"/>
    <dgm:cxn modelId="{20A3DBBE-301C-A64C-B2FF-3CDE235058EC}" type="presParOf" srcId="{51037F02-33BF-4AED-B188-DE4A05F3F7F3}" destId="{5C86943A-1FE1-4A93-BBBA-E9ED3235EE7B}" srcOrd="0" destOrd="0" presId="urn:microsoft.com/office/officeart/2005/8/layout/cycle2"/>
    <dgm:cxn modelId="{8BE68281-60A0-094E-ADD5-13E8C68392E5}" type="presParOf" srcId="{1012E71A-3EC3-43D7-94AD-A2AAE181F1EC}" destId="{1AC7B26F-9461-40C8-AB45-D1EBA1FB27B5}" srcOrd="2" destOrd="0" presId="urn:microsoft.com/office/officeart/2005/8/layout/cycle2"/>
    <dgm:cxn modelId="{C5209593-6A13-E64B-8CA5-28AF1C0D6263}" type="presParOf" srcId="{1012E71A-3EC3-43D7-94AD-A2AAE181F1EC}" destId="{A56D0AB7-250F-4500-8E98-34EFFE99070E}" srcOrd="3" destOrd="0" presId="urn:microsoft.com/office/officeart/2005/8/layout/cycle2"/>
    <dgm:cxn modelId="{C93AFB55-A96D-A349-9197-B29039FCC8EF}" type="presParOf" srcId="{A56D0AB7-250F-4500-8E98-34EFFE99070E}" destId="{87736E4E-5463-4BE7-A9DC-5A08AC3660C9}" srcOrd="0" destOrd="0" presId="urn:microsoft.com/office/officeart/2005/8/layout/cycle2"/>
    <dgm:cxn modelId="{6C3109FA-A977-164F-9813-C9D0C1A9EDEC}" type="presParOf" srcId="{1012E71A-3EC3-43D7-94AD-A2AAE181F1EC}" destId="{0BE8471C-FAD2-4ECE-A6AC-B6925B45A912}" srcOrd="4" destOrd="0" presId="urn:microsoft.com/office/officeart/2005/8/layout/cycle2"/>
    <dgm:cxn modelId="{40F0963E-63B4-EF45-AEF9-AEE35EFD916A}" type="presParOf" srcId="{1012E71A-3EC3-43D7-94AD-A2AAE181F1EC}" destId="{F2B4DB4B-18BF-478B-8390-433D2CD170F0}" srcOrd="5" destOrd="0" presId="urn:microsoft.com/office/officeart/2005/8/layout/cycle2"/>
    <dgm:cxn modelId="{9F92E5E2-D102-7046-A257-CCF8C99E26E7}" type="presParOf" srcId="{F2B4DB4B-18BF-478B-8390-433D2CD170F0}" destId="{8BDAA10A-A900-4FAF-A853-C51113BE6B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13A130-F8EE-400F-A3C8-304F84198ABA}" type="doc">
      <dgm:prSet loTypeId="urn:microsoft.com/office/officeart/2005/8/layout/cycle2" loCatId="cycle" qsTypeId="urn:microsoft.com/office/officeart/2005/8/quickstyle/simple1#3" qsCatId="simple" csTypeId="urn:microsoft.com/office/officeart/2005/8/colors/colorful1#3" csCatId="colorful" phldr="1"/>
      <dgm:spPr/>
      <dgm:t>
        <a:bodyPr/>
        <a:lstStyle/>
        <a:p>
          <a:endParaRPr lang="en-US"/>
        </a:p>
      </dgm:t>
    </dgm:pt>
    <dgm:pt modelId="{839D61AE-B261-47A0-BE9B-01FCAC0E0D9A}">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Casual Partner</a:t>
          </a:r>
          <a:endParaRPr lang="en-US" dirty="0"/>
        </a:p>
      </dgm:t>
    </dgm:pt>
    <dgm:pt modelId="{9D90AB1E-5B5B-4133-ACBE-2ECEE1CB48A3}" type="parTrans" cxnId="{CE1D5786-35D8-4EF1-94DB-FFFCD5050BC8}">
      <dgm:prSet/>
      <dgm:spPr/>
      <dgm:t>
        <a:bodyPr/>
        <a:lstStyle/>
        <a:p>
          <a:endParaRPr lang="en-US"/>
        </a:p>
      </dgm:t>
    </dgm:pt>
    <dgm:pt modelId="{53559A6D-B566-42AF-A308-FF89CDDBB27A}" type="sibTrans" cxnId="{CE1D5786-35D8-4EF1-94DB-FFFCD5050BC8}">
      <dgm:prSet>
        <dgm:style>
          <a:lnRef idx="3">
            <a:schemeClr val="lt1"/>
          </a:lnRef>
          <a:fillRef idx="1">
            <a:schemeClr val="accent2"/>
          </a:fillRef>
          <a:effectRef idx="1">
            <a:schemeClr val="accent2"/>
          </a:effectRef>
          <a:fontRef idx="minor">
            <a:schemeClr val="lt1"/>
          </a:fontRef>
        </dgm:style>
      </dgm:prSet>
      <dgm:spPr>
        <a:ln/>
      </dgm:spPr>
      <dgm:t>
        <a:bodyPr/>
        <a:lstStyle/>
        <a:p>
          <a:endParaRPr lang="en-US" dirty="0"/>
        </a:p>
      </dgm:t>
    </dgm:pt>
    <dgm:pt modelId="{484E2E8F-E559-49E5-8461-BC500F9AC26A}">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Condom Use</a:t>
          </a:r>
          <a:endParaRPr lang="en-US" dirty="0"/>
        </a:p>
      </dgm:t>
    </dgm:pt>
    <dgm:pt modelId="{A07F84AC-A8E3-416D-878E-A88C491B1B25}" type="parTrans" cxnId="{C012173F-3A6F-4F5F-ADCE-456FAF42F133}">
      <dgm:prSet/>
      <dgm:spPr/>
      <dgm:t>
        <a:bodyPr/>
        <a:lstStyle/>
        <a:p>
          <a:endParaRPr lang="en-US"/>
        </a:p>
      </dgm:t>
    </dgm:pt>
    <dgm:pt modelId="{91BF1CB7-604C-45D5-AE33-28FE84421182}" type="sibTrans" cxnId="{C012173F-3A6F-4F5F-ADCE-456FAF42F133}">
      <dgm:prSet>
        <dgm:style>
          <a:lnRef idx="3">
            <a:schemeClr val="lt1"/>
          </a:lnRef>
          <a:fillRef idx="1">
            <a:schemeClr val="accent4"/>
          </a:fillRef>
          <a:effectRef idx="1">
            <a:schemeClr val="accent4"/>
          </a:effectRef>
          <a:fontRef idx="minor">
            <a:schemeClr val="lt1"/>
          </a:fontRef>
        </dgm:style>
      </dgm:prSet>
      <dgm:spPr>
        <a:ln/>
      </dgm:spPr>
      <dgm:t>
        <a:bodyPr/>
        <a:lstStyle/>
        <a:p>
          <a:endParaRPr lang="en-US" dirty="0"/>
        </a:p>
      </dgm:t>
    </dgm:pt>
    <dgm:pt modelId="{E735D241-0BB1-48F0-B709-F5438C847436}">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Alcohol Use</a:t>
          </a:r>
          <a:endParaRPr lang="en-US" dirty="0"/>
        </a:p>
      </dgm:t>
    </dgm:pt>
    <dgm:pt modelId="{CAA836A6-2C4B-4B00-9A34-3F63FA92BBA5}" type="parTrans" cxnId="{D96093AE-5DA1-4C18-8B41-F32D594E2703}">
      <dgm:prSet/>
      <dgm:spPr/>
      <dgm:t>
        <a:bodyPr/>
        <a:lstStyle/>
        <a:p>
          <a:endParaRPr lang="en-US"/>
        </a:p>
      </dgm:t>
    </dgm:pt>
    <dgm:pt modelId="{354E9CF7-9F4F-47FC-BD57-33DC122CA6E2}" type="sibTrans" cxnId="{D96093AE-5DA1-4C18-8B41-F32D594E2703}">
      <dgm:prSet>
        <dgm:style>
          <a:lnRef idx="3">
            <a:schemeClr val="lt1"/>
          </a:lnRef>
          <a:fillRef idx="1">
            <a:schemeClr val="accent6"/>
          </a:fillRef>
          <a:effectRef idx="1">
            <a:schemeClr val="accent6"/>
          </a:effectRef>
          <a:fontRef idx="minor">
            <a:schemeClr val="lt1"/>
          </a:fontRef>
        </dgm:style>
      </dgm:prSet>
      <dgm:spPr>
        <a:ln/>
      </dgm:spPr>
      <dgm:t>
        <a:bodyPr/>
        <a:lstStyle/>
        <a:p>
          <a:endParaRPr lang="en-US" dirty="0"/>
        </a:p>
      </dgm:t>
    </dgm:pt>
    <dgm:pt modelId="{5E4E0DCE-1E1B-4792-AF21-0F9BCA55AA2B}">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Setting</a:t>
          </a:r>
          <a:endParaRPr lang="en-US" dirty="0"/>
        </a:p>
      </dgm:t>
    </dgm:pt>
    <dgm:pt modelId="{DB9CE878-B8CB-4454-9D23-ACE587D5DA41}" type="parTrans" cxnId="{9201E67A-8DE7-40D6-AF3F-11550DBCE1B5}">
      <dgm:prSet/>
      <dgm:spPr/>
      <dgm:t>
        <a:bodyPr/>
        <a:lstStyle/>
        <a:p>
          <a:endParaRPr lang="en-US"/>
        </a:p>
      </dgm:t>
    </dgm:pt>
    <dgm:pt modelId="{37E5B7A6-709B-40B4-8EC2-D652EB96C739}" type="sibTrans" cxnId="{9201E67A-8DE7-40D6-AF3F-11550DBCE1B5}">
      <dgm:prSet>
        <dgm:style>
          <a:lnRef idx="3">
            <a:schemeClr val="lt1"/>
          </a:lnRef>
          <a:fillRef idx="1">
            <a:schemeClr val="accent6"/>
          </a:fillRef>
          <a:effectRef idx="1">
            <a:schemeClr val="accent6"/>
          </a:effectRef>
          <a:fontRef idx="minor">
            <a:schemeClr val="lt1"/>
          </a:fontRef>
        </dgm:style>
      </dgm:prSet>
      <dgm:spPr>
        <a:ln/>
      </dgm:spPr>
      <dgm:t>
        <a:bodyPr/>
        <a:lstStyle/>
        <a:p>
          <a:endParaRPr lang="en-US" dirty="0"/>
        </a:p>
      </dgm:t>
    </dgm:pt>
    <dgm:pt modelId="{1012E71A-3EC3-43D7-94AD-A2AAE181F1EC}" type="pres">
      <dgm:prSet presAssocID="{3C13A130-F8EE-400F-A3C8-304F84198ABA}" presName="cycle" presStyleCnt="0">
        <dgm:presLayoutVars>
          <dgm:dir/>
          <dgm:resizeHandles val="exact"/>
        </dgm:presLayoutVars>
      </dgm:prSet>
      <dgm:spPr/>
      <dgm:t>
        <a:bodyPr/>
        <a:lstStyle/>
        <a:p>
          <a:endParaRPr lang="en-US"/>
        </a:p>
      </dgm:t>
    </dgm:pt>
    <dgm:pt modelId="{F6E1C992-63C2-4CA2-839D-F684488F41FB}" type="pres">
      <dgm:prSet presAssocID="{5E4E0DCE-1E1B-4792-AF21-0F9BCA55AA2B}" presName="node" presStyleLbl="node1" presStyleIdx="0" presStyleCnt="4">
        <dgm:presLayoutVars>
          <dgm:bulletEnabled val="1"/>
        </dgm:presLayoutVars>
      </dgm:prSet>
      <dgm:spPr/>
      <dgm:t>
        <a:bodyPr/>
        <a:lstStyle/>
        <a:p>
          <a:endParaRPr lang="en-US"/>
        </a:p>
      </dgm:t>
    </dgm:pt>
    <dgm:pt modelId="{694EE1A3-1A26-41CE-A6C7-2DEE420BF85E}" type="pres">
      <dgm:prSet presAssocID="{37E5B7A6-709B-40B4-8EC2-D652EB96C739}" presName="sibTrans" presStyleLbl="sibTrans2D1" presStyleIdx="0" presStyleCnt="4"/>
      <dgm:spPr/>
      <dgm:t>
        <a:bodyPr/>
        <a:lstStyle/>
        <a:p>
          <a:endParaRPr lang="en-US"/>
        </a:p>
      </dgm:t>
    </dgm:pt>
    <dgm:pt modelId="{8147A802-A8E3-470A-8F83-6D3B78ABCE9D}" type="pres">
      <dgm:prSet presAssocID="{37E5B7A6-709B-40B4-8EC2-D652EB96C739}" presName="connectorText" presStyleLbl="sibTrans2D1" presStyleIdx="0" presStyleCnt="4"/>
      <dgm:spPr/>
      <dgm:t>
        <a:bodyPr/>
        <a:lstStyle/>
        <a:p>
          <a:endParaRPr lang="en-US"/>
        </a:p>
      </dgm:t>
    </dgm:pt>
    <dgm:pt modelId="{2B8979E8-37D0-4F74-BD40-FB25B11552D8}" type="pres">
      <dgm:prSet presAssocID="{839D61AE-B261-47A0-BE9B-01FCAC0E0D9A}" presName="node" presStyleLbl="node1" presStyleIdx="1" presStyleCnt="4">
        <dgm:presLayoutVars>
          <dgm:bulletEnabled val="1"/>
        </dgm:presLayoutVars>
      </dgm:prSet>
      <dgm:spPr/>
      <dgm:t>
        <a:bodyPr/>
        <a:lstStyle/>
        <a:p>
          <a:endParaRPr lang="en-US"/>
        </a:p>
      </dgm:t>
    </dgm:pt>
    <dgm:pt modelId="{51037F02-33BF-4AED-B188-DE4A05F3F7F3}" type="pres">
      <dgm:prSet presAssocID="{53559A6D-B566-42AF-A308-FF89CDDBB27A}" presName="sibTrans" presStyleLbl="sibTrans2D1" presStyleIdx="1" presStyleCnt="4"/>
      <dgm:spPr/>
      <dgm:t>
        <a:bodyPr/>
        <a:lstStyle/>
        <a:p>
          <a:endParaRPr lang="en-US"/>
        </a:p>
      </dgm:t>
    </dgm:pt>
    <dgm:pt modelId="{5C86943A-1FE1-4A93-BBBA-E9ED3235EE7B}" type="pres">
      <dgm:prSet presAssocID="{53559A6D-B566-42AF-A308-FF89CDDBB27A}" presName="connectorText" presStyleLbl="sibTrans2D1" presStyleIdx="1" presStyleCnt="4"/>
      <dgm:spPr/>
      <dgm:t>
        <a:bodyPr/>
        <a:lstStyle/>
        <a:p>
          <a:endParaRPr lang="en-US"/>
        </a:p>
      </dgm:t>
    </dgm:pt>
    <dgm:pt modelId="{1AC7B26F-9461-40C8-AB45-D1EBA1FB27B5}" type="pres">
      <dgm:prSet presAssocID="{484E2E8F-E559-49E5-8461-BC500F9AC26A}" presName="node" presStyleLbl="node1" presStyleIdx="2" presStyleCnt="4">
        <dgm:presLayoutVars>
          <dgm:bulletEnabled val="1"/>
        </dgm:presLayoutVars>
      </dgm:prSet>
      <dgm:spPr/>
      <dgm:t>
        <a:bodyPr/>
        <a:lstStyle/>
        <a:p>
          <a:endParaRPr lang="en-US"/>
        </a:p>
      </dgm:t>
    </dgm:pt>
    <dgm:pt modelId="{A56D0AB7-250F-4500-8E98-34EFFE99070E}" type="pres">
      <dgm:prSet presAssocID="{91BF1CB7-604C-45D5-AE33-28FE84421182}" presName="sibTrans" presStyleLbl="sibTrans2D1" presStyleIdx="2" presStyleCnt="4" custAng="10800000"/>
      <dgm:spPr/>
      <dgm:t>
        <a:bodyPr/>
        <a:lstStyle/>
        <a:p>
          <a:endParaRPr lang="en-US"/>
        </a:p>
      </dgm:t>
    </dgm:pt>
    <dgm:pt modelId="{87736E4E-5463-4BE7-A9DC-5A08AC3660C9}" type="pres">
      <dgm:prSet presAssocID="{91BF1CB7-604C-45D5-AE33-28FE84421182}" presName="connectorText" presStyleLbl="sibTrans2D1" presStyleIdx="2" presStyleCnt="4"/>
      <dgm:spPr/>
      <dgm:t>
        <a:bodyPr/>
        <a:lstStyle/>
        <a:p>
          <a:endParaRPr lang="en-US"/>
        </a:p>
      </dgm:t>
    </dgm:pt>
    <dgm:pt modelId="{0BE8471C-FAD2-4ECE-A6AC-B6925B45A912}" type="pres">
      <dgm:prSet presAssocID="{E735D241-0BB1-48F0-B709-F5438C847436}" presName="node" presStyleLbl="node1" presStyleIdx="3" presStyleCnt="4">
        <dgm:presLayoutVars>
          <dgm:bulletEnabled val="1"/>
        </dgm:presLayoutVars>
      </dgm:prSet>
      <dgm:spPr/>
      <dgm:t>
        <a:bodyPr/>
        <a:lstStyle/>
        <a:p>
          <a:endParaRPr lang="en-US"/>
        </a:p>
      </dgm:t>
    </dgm:pt>
    <dgm:pt modelId="{F2B4DB4B-18BF-478B-8390-433D2CD170F0}" type="pres">
      <dgm:prSet presAssocID="{354E9CF7-9F4F-47FC-BD57-33DC122CA6E2}" presName="sibTrans" presStyleLbl="sibTrans2D1" presStyleIdx="3" presStyleCnt="4" custAng="10957788"/>
      <dgm:spPr/>
      <dgm:t>
        <a:bodyPr/>
        <a:lstStyle/>
        <a:p>
          <a:endParaRPr lang="en-US"/>
        </a:p>
      </dgm:t>
    </dgm:pt>
    <dgm:pt modelId="{8BDAA10A-A900-4FAF-A853-C51113BE6B67}" type="pres">
      <dgm:prSet presAssocID="{354E9CF7-9F4F-47FC-BD57-33DC122CA6E2}" presName="connectorText" presStyleLbl="sibTrans2D1" presStyleIdx="3" presStyleCnt="4"/>
      <dgm:spPr/>
      <dgm:t>
        <a:bodyPr/>
        <a:lstStyle/>
        <a:p>
          <a:endParaRPr lang="en-US"/>
        </a:p>
      </dgm:t>
    </dgm:pt>
  </dgm:ptLst>
  <dgm:cxnLst>
    <dgm:cxn modelId="{1998B01E-513C-734A-9F97-2C43C96F5787}" type="presOf" srcId="{91BF1CB7-604C-45D5-AE33-28FE84421182}" destId="{A56D0AB7-250F-4500-8E98-34EFFE99070E}" srcOrd="0" destOrd="0" presId="urn:microsoft.com/office/officeart/2005/8/layout/cycle2"/>
    <dgm:cxn modelId="{C2A5A136-870A-124C-9A53-9AB884B8A195}" type="presOf" srcId="{5E4E0DCE-1E1B-4792-AF21-0F9BCA55AA2B}" destId="{F6E1C992-63C2-4CA2-839D-F684488F41FB}" srcOrd="0" destOrd="0" presId="urn:microsoft.com/office/officeart/2005/8/layout/cycle2"/>
    <dgm:cxn modelId="{9201E67A-8DE7-40D6-AF3F-11550DBCE1B5}" srcId="{3C13A130-F8EE-400F-A3C8-304F84198ABA}" destId="{5E4E0DCE-1E1B-4792-AF21-0F9BCA55AA2B}" srcOrd="0" destOrd="0" parTransId="{DB9CE878-B8CB-4454-9D23-ACE587D5DA41}" sibTransId="{37E5B7A6-709B-40B4-8EC2-D652EB96C739}"/>
    <dgm:cxn modelId="{CA3A540B-4A56-AB43-9B18-9B5256E67ADD}" type="presOf" srcId="{53559A6D-B566-42AF-A308-FF89CDDBB27A}" destId="{51037F02-33BF-4AED-B188-DE4A05F3F7F3}" srcOrd="0" destOrd="0" presId="urn:microsoft.com/office/officeart/2005/8/layout/cycle2"/>
    <dgm:cxn modelId="{8D60BD92-571A-B745-8F14-DCE8D7B0A04A}" type="presOf" srcId="{354E9CF7-9F4F-47FC-BD57-33DC122CA6E2}" destId="{8BDAA10A-A900-4FAF-A853-C51113BE6B67}" srcOrd="1" destOrd="0" presId="urn:microsoft.com/office/officeart/2005/8/layout/cycle2"/>
    <dgm:cxn modelId="{C012173F-3A6F-4F5F-ADCE-456FAF42F133}" srcId="{3C13A130-F8EE-400F-A3C8-304F84198ABA}" destId="{484E2E8F-E559-49E5-8461-BC500F9AC26A}" srcOrd="2" destOrd="0" parTransId="{A07F84AC-A8E3-416D-878E-A88C491B1B25}" sibTransId="{91BF1CB7-604C-45D5-AE33-28FE84421182}"/>
    <dgm:cxn modelId="{FE2894F9-1B1B-6C4A-9F17-A2FEB93D662E}" type="presOf" srcId="{53559A6D-B566-42AF-A308-FF89CDDBB27A}" destId="{5C86943A-1FE1-4A93-BBBA-E9ED3235EE7B}" srcOrd="1" destOrd="0" presId="urn:microsoft.com/office/officeart/2005/8/layout/cycle2"/>
    <dgm:cxn modelId="{F4C5A281-2944-4549-B6C3-844531E0A8C2}" type="presOf" srcId="{839D61AE-B261-47A0-BE9B-01FCAC0E0D9A}" destId="{2B8979E8-37D0-4F74-BD40-FB25B11552D8}" srcOrd="0" destOrd="0" presId="urn:microsoft.com/office/officeart/2005/8/layout/cycle2"/>
    <dgm:cxn modelId="{CE1D5786-35D8-4EF1-94DB-FFFCD5050BC8}" srcId="{3C13A130-F8EE-400F-A3C8-304F84198ABA}" destId="{839D61AE-B261-47A0-BE9B-01FCAC0E0D9A}" srcOrd="1" destOrd="0" parTransId="{9D90AB1E-5B5B-4133-ACBE-2ECEE1CB48A3}" sibTransId="{53559A6D-B566-42AF-A308-FF89CDDBB27A}"/>
    <dgm:cxn modelId="{4F2456A4-3DE5-F24C-845F-883E61BCA0C3}" type="presOf" srcId="{37E5B7A6-709B-40B4-8EC2-D652EB96C739}" destId="{8147A802-A8E3-470A-8F83-6D3B78ABCE9D}" srcOrd="1" destOrd="0" presId="urn:microsoft.com/office/officeart/2005/8/layout/cycle2"/>
    <dgm:cxn modelId="{3659E885-3A0F-AB43-99A4-DEB0B5450D3F}" type="presOf" srcId="{484E2E8F-E559-49E5-8461-BC500F9AC26A}" destId="{1AC7B26F-9461-40C8-AB45-D1EBA1FB27B5}" srcOrd="0" destOrd="0" presId="urn:microsoft.com/office/officeart/2005/8/layout/cycle2"/>
    <dgm:cxn modelId="{1763F8DE-A733-1A4D-8FDC-0424A533391D}" type="presOf" srcId="{354E9CF7-9F4F-47FC-BD57-33DC122CA6E2}" destId="{F2B4DB4B-18BF-478B-8390-433D2CD170F0}" srcOrd="0" destOrd="0" presId="urn:microsoft.com/office/officeart/2005/8/layout/cycle2"/>
    <dgm:cxn modelId="{545963C7-A980-0341-9D28-F0C8A2E0A471}" type="presOf" srcId="{37E5B7A6-709B-40B4-8EC2-D652EB96C739}" destId="{694EE1A3-1A26-41CE-A6C7-2DEE420BF85E}" srcOrd="0" destOrd="0" presId="urn:microsoft.com/office/officeart/2005/8/layout/cycle2"/>
    <dgm:cxn modelId="{D96093AE-5DA1-4C18-8B41-F32D594E2703}" srcId="{3C13A130-F8EE-400F-A3C8-304F84198ABA}" destId="{E735D241-0BB1-48F0-B709-F5438C847436}" srcOrd="3" destOrd="0" parTransId="{CAA836A6-2C4B-4B00-9A34-3F63FA92BBA5}" sibTransId="{354E9CF7-9F4F-47FC-BD57-33DC122CA6E2}"/>
    <dgm:cxn modelId="{B39F66B1-2E95-F94C-A613-CF3DF85481AF}" type="presOf" srcId="{91BF1CB7-604C-45D5-AE33-28FE84421182}" destId="{87736E4E-5463-4BE7-A9DC-5A08AC3660C9}" srcOrd="1" destOrd="0" presId="urn:microsoft.com/office/officeart/2005/8/layout/cycle2"/>
    <dgm:cxn modelId="{01EBA95D-5D8B-3E42-B0BC-0D18F81374DC}" type="presOf" srcId="{3C13A130-F8EE-400F-A3C8-304F84198ABA}" destId="{1012E71A-3EC3-43D7-94AD-A2AAE181F1EC}" srcOrd="0" destOrd="0" presId="urn:microsoft.com/office/officeart/2005/8/layout/cycle2"/>
    <dgm:cxn modelId="{74C73139-A2F8-9443-87EC-F0DE3DFE51FB}" type="presOf" srcId="{E735D241-0BB1-48F0-B709-F5438C847436}" destId="{0BE8471C-FAD2-4ECE-A6AC-B6925B45A912}" srcOrd="0" destOrd="0" presId="urn:microsoft.com/office/officeart/2005/8/layout/cycle2"/>
    <dgm:cxn modelId="{74C8B113-9AB5-2447-AE4B-5861E82688A1}" type="presParOf" srcId="{1012E71A-3EC3-43D7-94AD-A2AAE181F1EC}" destId="{F6E1C992-63C2-4CA2-839D-F684488F41FB}" srcOrd="0" destOrd="0" presId="urn:microsoft.com/office/officeart/2005/8/layout/cycle2"/>
    <dgm:cxn modelId="{55A920E3-DA2F-924E-AA28-A3E35709CEE6}" type="presParOf" srcId="{1012E71A-3EC3-43D7-94AD-A2AAE181F1EC}" destId="{694EE1A3-1A26-41CE-A6C7-2DEE420BF85E}" srcOrd="1" destOrd="0" presId="urn:microsoft.com/office/officeart/2005/8/layout/cycle2"/>
    <dgm:cxn modelId="{1B58FA38-3AE9-1E46-A978-2622745334ED}" type="presParOf" srcId="{694EE1A3-1A26-41CE-A6C7-2DEE420BF85E}" destId="{8147A802-A8E3-470A-8F83-6D3B78ABCE9D}" srcOrd="0" destOrd="0" presId="urn:microsoft.com/office/officeart/2005/8/layout/cycle2"/>
    <dgm:cxn modelId="{232CC986-E68F-0046-A768-2EA960B3DE10}" type="presParOf" srcId="{1012E71A-3EC3-43D7-94AD-A2AAE181F1EC}" destId="{2B8979E8-37D0-4F74-BD40-FB25B11552D8}" srcOrd="2" destOrd="0" presId="urn:microsoft.com/office/officeart/2005/8/layout/cycle2"/>
    <dgm:cxn modelId="{CF8ACBB2-ACCF-C241-AA10-DCD3809CEA36}" type="presParOf" srcId="{1012E71A-3EC3-43D7-94AD-A2AAE181F1EC}" destId="{51037F02-33BF-4AED-B188-DE4A05F3F7F3}" srcOrd="3" destOrd="0" presId="urn:microsoft.com/office/officeart/2005/8/layout/cycle2"/>
    <dgm:cxn modelId="{9EEFFE5A-9EEA-EB42-B1E2-DB211AD0A1FA}" type="presParOf" srcId="{51037F02-33BF-4AED-B188-DE4A05F3F7F3}" destId="{5C86943A-1FE1-4A93-BBBA-E9ED3235EE7B}" srcOrd="0" destOrd="0" presId="urn:microsoft.com/office/officeart/2005/8/layout/cycle2"/>
    <dgm:cxn modelId="{A2908E6D-D561-5D46-AB43-97D22195ED8B}" type="presParOf" srcId="{1012E71A-3EC3-43D7-94AD-A2AAE181F1EC}" destId="{1AC7B26F-9461-40C8-AB45-D1EBA1FB27B5}" srcOrd="4" destOrd="0" presId="urn:microsoft.com/office/officeart/2005/8/layout/cycle2"/>
    <dgm:cxn modelId="{C0DF033C-A784-B847-859F-03182B9E2492}" type="presParOf" srcId="{1012E71A-3EC3-43D7-94AD-A2AAE181F1EC}" destId="{A56D0AB7-250F-4500-8E98-34EFFE99070E}" srcOrd="5" destOrd="0" presId="urn:microsoft.com/office/officeart/2005/8/layout/cycle2"/>
    <dgm:cxn modelId="{13677C49-1F17-394D-8264-50D3AC2C836A}" type="presParOf" srcId="{A56D0AB7-250F-4500-8E98-34EFFE99070E}" destId="{87736E4E-5463-4BE7-A9DC-5A08AC3660C9}" srcOrd="0" destOrd="0" presId="urn:microsoft.com/office/officeart/2005/8/layout/cycle2"/>
    <dgm:cxn modelId="{6FC81134-6109-D142-92E7-010A6A4C6E85}" type="presParOf" srcId="{1012E71A-3EC3-43D7-94AD-A2AAE181F1EC}" destId="{0BE8471C-FAD2-4ECE-A6AC-B6925B45A912}" srcOrd="6" destOrd="0" presId="urn:microsoft.com/office/officeart/2005/8/layout/cycle2"/>
    <dgm:cxn modelId="{0EDCDAB6-420F-8544-92F3-0D4D617E1AAA}" type="presParOf" srcId="{1012E71A-3EC3-43D7-94AD-A2AAE181F1EC}" destId="{F2B4DB4B-18BF-478B-8390-433D2CD170F0}" srcOrd="7" destOrd="0" presId="urn:microsoft.com/office/officeart/2005/8/layout/cycle2"/>
    <dgm:cxn modelId="{7507AD16-1331-E341-B1EF-218270694896}" type="presParOf" srcId="{F2B4DB4B-18BF-478B-8390-433D2CD170F0}" destId="{8BDAA10A-A900-4FAF-A853-C51113BE6B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3A130-F8EE-400F-A3C8-304F84198ABA}" type="doc">
      <dgm:prSet loTypeId="urn:microsoft.com/office/officeart/2005/8/layout/cycle2" loCatId="cycle" qsTypeId="urn:microsoft.com/office/officeart/2005/8/quickstyle/simple1#3" qsCatId="simple" csTypeId="urn:microsoft.com/office/officeart/2005/8/colors/colorful1#3" csCatId="colorful" phldr="1"/>
      <dgm:spPr/>
      <dgm:t>
        <a:bodyPr/>
        <a:lstStyle/>
        <a:p>
          <a:endParaRPr lang="en-US"/>
        </a:p>
      </dgm:t>
    </dgm:pt>
    <dgm:pt modelId="{839D61AE-B261-47A0-BE9B-01FCAC0E0D9A}">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Casual Partner</a:t>
          </a:r>
          <a:endParaRPr lang="en-US" dirty="0"/>
        </a:p>
      </dgm:t>
    </dgm:pt>
    <dgm:pt modelId="{9D90AB1E-5B5B-4133-ACBE-2ECEE1CB48A3}" type="parTrans" cxnId="{CE1D5786-35D8-4EF1-94DB-FFFCD5050BC8}">
      <dgm:prSet/>
      <dgm:spPr/>
      <dgm:t>
        <a:bodyPr/>
        <a:lstStyle/>
        <a:p>
          <a:endParaRPr lang="en-US"/>
        </a:p>
      </dgm:t>
    </dgm:pt>
    <dgm:pt modelId="{53559A6D-B566-42AF-A308-FF89CDDBB27A}" type="sibTrans" cxnId="{CE1D5786-35D8-4EF1-94DB-FFFCD5050BC8}">
      <dgm:prSet>
        <dgm:style>
          <a:lnRef idx="3">
            <a:schemeClr val="lt1"/>
          </a:lnRef>
          <a:fillRef idx="1">
            <a:schemeClr val="accent2"/>
          </a:fillRef>
          <a:effectRef idx="1">
            <a:schemeClr val="accent2"/>
          </a:effectRef>
          <a:fontRef idx="minor">
            <a:schemeClr val="lt1"/>
          </a:fontRef>
        </dgm:style>
      </dgm:prSet>
      <dgm:spPr>
        <a:ln/>
      </dgm:spPr>
      <dgm:t>
        <a:bodyPr/>
        <a:lstStyle/>
        <a:p>
          <a:endParaRPr lang="en-US" dirty="0"/>
        </a:p>
      </dgm:t>
    </dgm:pt>
    <dgm:pt modelId="{484E2E8F-E559-49E5-8461-BC500F9AC26A}">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Condom Use</a:t>
          </a:r>
          <a:endParaRPr lang="en-US" dirty="0"/>
        </a:p>
      </dgm:t>
    </dgm:pt>
    <dgm:pt modelId="{A07F84AC-A8E3-416D-878E-A88C491B1B25}" type="parTrans" cxnId="{C012173F-3A6F-4F5F-ADCE-456FAF42F133}">
      <dgm:prSet/>
      <dgm:spPr/>
      <dgm:t>
        <a:bodyPr/>
        <a:lstStyle/>
        <a:p>
          <a:endParaRPr lang="en-US"/>
        </a:p>
      </dgm:t>
    </dgm:pt>
    <dgm:pt modelId="{91BF1CB7-604C-45D5-AE33-28FE84421182}" type="sibTrans" cxnId="{C012173F-3A6F-4F5F-ADCE-456FAF42F133}">
      <dgm:prSet>
        <dgm:style>
          <a:lnRef idx="3">
            <a:schemeClr val="lt1"/>
          </a:lnRef>
          <a:fillRef idx="1">
            <a:schemeClr val="accent4"/>
          </a:fillRef>
          <a:effectRef idx="1">
            <a:schemeClr val="accent4"/>
          </a:effectRef>
          <a:fontRef idx="minor">
            <a:schemeClr val="lt1"/>
          </a:fontRef>
        </dgm:style>
      </dgm:prSet>
      <dgm:spPr>
        <a:ln/>
      </dgm:spPr>
      <dgm:t>
        <a:bodyPr/>
        <a:lstStyle/>
        <a:p>
          <a:endParaRPr lang="en-US" dirty="0"/>
        </a:p>
      </dgm:t>
    </dgm:pt>
    <dgm:pt modelId="{E735D241-0BB1-48F0-B709-F5438C847436}">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Alcohol Use</a:t>
          </a:r>
          <a:endParaRPr lang="en-US" dirty="0"/>
        </a:p>
      </dgm:t>
    </dgm:pt>
    <dgm:pt modelId="{CAA836A6-2C4B-4B00-9A34-3F63FA92BBA5}" type="parTrans" cxnId="{D96093AE-5DA1-4C18-8B41-F32D594E2703}">
      <dgm:prSet/>
      <dgm:spPr/>
      <dgm:t>
        <a:bodyPr/>
        <a:lstStyle/>
        <a:p>
          <a:endParaRPr lang="en-US"/>
        </a:p>
      </dgm:t>
    </dgm:pt>
    <dgm:pt modelId="{354E9CF7-9F4F-47FC-BD57-33DC122CA6E2}" type="sibTrans" cxnId="{D96093AE-5DA1-4C18-8B41-F32D594E2703}">
      <dgm:prSet>
        <dgm:style>
          <a:lnRef idx="3">
            <a:schemeClr val="lt1"/>
          </a:lnRef>
          <a:fillRef idx="1">
            <a:schemeClr val="accent6"/>
          </a:fillRef>
          <a:effectRef idx="1">
            <a:schemeClr val="accent6"/>
          </a:effectRef>
          <a:fontRef idx="minor">
            <a:schemeClr val="lt1"/>
          </a:fontRef>
        </dgm:style>
      </dgm:prSet>
      <dgm:spPr>
        <a:ln/>
      </dgm:spPr>
      <dgm:t>
        <a:bodyPr/>
        <a:lstStyle/>
        <a:p>
          <a:endParaRPr lang="en-US" dirty="0"/>
        </a:p>
      </dgm:t>
    </dgm:pt>
    <dgm:pt modelId="{5E4E0DCE-1E1B-4792-AF21-0F9BCA55AA2B}">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Setting</a:t>
          </a:r>
          <a:endParaRPr lang="en-US" dirty="0"/>
        </a:p>
      </dgm:t>
    </dgm:pt>
    <dgm:pt modelId="{37E5B7A6-709B-40B4-8EC2-D652EB96C739}" type="sibTrans" cxnId="{9201E67A-8DE7-40D6-AF3F-11550DBCE1B5}">
      <dgm:prSet>
        <dgm:style>
          <a:lnRef idx="3">
            <a:schemeClr val="lt1"/>
          </a:lnRef>
          <a:fillRef idx="1">
            <a:schemeClr val="accent6"/>
          </a:fillRef>
          <a:effectRef idx="1">
            <a:schemeClr val="accent6"/>
          </a:effectRef>
          <a:fontRef idx="minor">
            <a:schemeClr val="lt1"/>
          </a:fontRef>
        </dgm:style>
      </dgm:prSet>
      <dgm:spPr>
        <a:ln/>
      </dgm:spPr>
      <dgm:t>
        <a:bodyPr/>
        <a:lstStyle/>
        <a:p>
          <a:endParaRPr lang="en-US" dirty="0"/>
        </a:p>
      </dgm:t>
    </dgm:pt>
    <dgm:pt modelId="{DB9CE878-B8CB-4454-9D23-ACE587D5DA41}" type="parTrans" cxnId="{9201E67A-8DE7-40D6-AF3F-11550DBCE1B5}">
      <dgm:prSet/>
      <dgm:spPr/>
      <dgm:t>
        <a:bodyPr/>
        <a:lstStyle/>
        <a:p>
          <a:endParaRPr lang="en-US"/>
        </a:p>
      </dgm:t>
    </dgm:pt>
    <dgm:pt modelId="{1012E71A-3EC3-43D7-94AD-A2AAE181F1EC}" type="pres">
      <dgm:prSet presAssocID="{3C13A130-F8EE-400F-A3C8-304F84198ABA}" presName="cycle" presStyleCnt="0">
        <dgm:presLayoutVars>
          <dgm:dir/>
          <dgm:resizeHandles val="exact"/>
        </dgm:presLayoutVars>
      </dgm:prSet>
      <dgm:spPr/>
      <dgm:t>
        <a:bodyPr/>
        <a:lstStyle/>
        <a:p>
          <a:endParaRPr lang="en-US"/>
        </a:p>
      </dgm:t>
    </dgm:pt>
    <dgm:pt modelId="{F6E1C992-63C2-4CA2-839D-F684488F41FB}" type="pres">
      <dgm:prSet presAssocID="{5E4E0DCE-1E1B-4792-AF21-0F9BCA55AA2B}" presName="node" presStyleLbl="node1" presStyleIdx="0" presStyleCnt="4">
        <dgm:presLayoutVars>
          <dgm:bulletEnabled val="1"/>
        </dgm:presLayoutVars>
      </dgm:prSet>
      <dgm:spPr/>
      <dgm:t>
        <a:bodyPr/>
        <a:lstStyle/>
        <a:p>
          <a:endParaRPr lang="en-US"/>
        </a:p>
      </dgm:t>
    </dgm:pt>
    <dgm:pt modelId="{694EE1A3-1A26-41CE-A6C7-2DEE420BF85E}" type="pres">
      <dgm:prSet presAssocID="{37E5B7A6-709B-40B4-8EC2-D652EB96C739}" presName="sibTrans" presStyleLbl="sibTrans2D1" presStyleIdx="0" presStyleCnt="4"/>
      <dgm:spPr/>
      <dgm:t>
        <a:bodyPr/>
        <a:lstStyle/>
        <a:p>
          <a:endParaRPr lang="en-US"/>
        </a:p>
      </dgm:t>
    </dgm:pt>
    <dgm:pt modelId="{8147A802-A8E3-470A-8F83-6D3B78ABCE9D}" type="pres">
      <dgm:prSet presAssocID="{37E5B7A6-709B-40B4-8EC2-D652EB96C739}" presName="connectorText" presStyleLbl="sibTrans2D1" presStyleIdx="0" presStyleCnt="4"/>
      <dgm:spPr/>
      <dgm:t>
        <a:bodyPr/>
        <a:lstStyle/>
        <a:p>
          <a:endParaRPr lang="en-US"/>
        </a:p>
      </dgm:t>
    </dgm:pt>
    <dgm:pt modelId="{2B8979E8-37D0-4F74-BD40-FB25B11552D8}" type="pres">
      <dgm:prSet presAssocID="{839D61AE-B261-47A0-BE9B-01FCAC0E0D9A}" presName="node" presStyleLbl="node1" presStyleIdx="1" presStyleCnt="4">
        <dgm:presLayoutVars>
          <dgm:bulletEnabled val="1"/>
        </dgm:presLayoutVars>
      </dgm:prSet>
      <dgm:spPr/>
      <dgm:t>
        <a:bodyPr/>
        <a:lstStyle/>
        <a:p>
          <a:endParaRPr lang="en-US"/>
        </a:p>
      </dgm:t>
    </dgm:pt>
    <dgm:pt modelId="{51037F02-33BF-4AED-B188-DE4A05F3F7F3}" type="pres">
      <dgm:prSet presAssocID="{53559A6D-B566-42AF-A308-FF89CDDBB27A}" presName="sibTrans" presStyleLbl="sibTrans2D1" presStyleIdx="1" presStyleCnt="4"/>
      <dgm:spPr/>
      <dgm:t>
        <a:bodyPr/>
        <a:lstStyle/>
        <a:p>
          <a:endParaRPr lang="en-US"/>
        </a:p>
      </dgm:t>
    </dgm:pt>
    <dgm:pt modelId="{5C86943A-1FE1-4A93-BBBA-E9ED3235EE7B}" type="pres">
      <dgm:prSet presAssocID="{53559A6D-B566-42AF-A308-FF89CDDBB27A}" presName="connectorText" presStyleLbl="sibTrans2D1" presStyleIdx="1" presStyleCnt="4"/>
      <dgm:spPr/>
      <dgm:t>
        <a:bodyPr/>
        <a:lstStyle/>
        <a:p>
          <a:endParaRPr lang="en-US"/>
        </a:p>
      </dgm:t>
    </dgm:pt>
    <dgm:pt modelId="{1AC7B26F-9461-40C8-AB45-D1EBA1FB27B5}" type="pres">
      <dgm:prSet presAssocID="{484E2E8F-E559-49E5-8461-BC500F9AC26A}" presName="node" presStyleLbl="node1" presStyleIdx="2" presStyleCnt="4">
        <dgm:presLayoutVars>
          <dgm:bulletEnabled val="1"/>
        </dgm:presLayoutVars>
      </dgm:prSet>
      <dgm:spPr/>
      <dgm:t>
        <a:bodyPr/>
        <a:lstStyle/>
        <a:p>
          <a:endParaRPr lang="en-US"/>
        </a:p>
      </dgm:t>
    </dgm:pt>
    <dgm:pt modelId="{A56D0AB7-250F-4500-8E98-34EFFE99070E}" type="pres">
      <dgm:prSet presAssocID="{91BF1CB7-604C-45D5-AE33-28FE84421182}" presName="sibTrans" presStyleLbl="sibTrans2D1" presStyleIdx="2" presStyleCnt="4" custAng="10800000"/>
      <dgm:spPr/>
      <dgm:t>
        <a:bodyPr/>
        <a:lstStyle/>
        <a:p>
          <a:endParaRPr lang="en-US"/>
        </a:p>
      </dgm:t>
    </dgm:pt>
    <dgm:pt modelId="{87736E4E-5463-4BE7-A9DC-5A08AC3660C9}" type="pres">
      <dgm:prSet presAssocID="{91BF1CB7-604C-45D5-AE33-28FE84421182}" presName="connectorText" presStyleLbl="sibTrans2D1" presStyleIdx="2" presStyleCnt="4"/>
      <dgm:spPr/>
      <dgm:t>
        <a:bodyPr/>
        <a:lstStyle/>
        <a:p>
          <a:endParaRPr lang="en-US"/>
        </a:p>
      </dgm:t>
    </dgm:pt>
    <dgm:pt modelId="{0BE8471C-FAD2-4ECE-A6AC-B6925B45A912}" type="pres">
      <dgm:prSet presAssocID="{E735D241-0BB1-48F0-B709-F5438C847436}" presName="node" presStyleLbl="node1" presStyleIdx="3" presStyleCnt="4">
        <dgm:presLayoutVars>
          <dgm:bulletEnabled val="1"/>
        </dgm:presLayoutVars>
      </dgm:prSet>
      <dgm:spPr/>
      <dgm:t>
        <a:bodyPr/>
        <a:lstStyle/>
        <a:p>
          <a:endParaRPr lang="en-US"/>
        </a:p>
      </dgm:t>
    </dgm:pt>
    <dgm:pt modelId="{F2B4DB4B-18BF-478B-8390-433D2CD170F0}" type="pres">
      <dgm:prSet presAssocID="{354E9CF7-9F4F-47FC-BD57-33DC122CA6E2}" presName="sibTrans" presStyleLbl="sibTrans2D1" presStyleIdx="3" presStyleCnt="4" custAng="10957788"/>
      <dgm:spPr/>
      <dgm:t>
        <a:bodyPr/>
        <a:lstStyle/>
        <a:p>
          <a:endParaRPr lang="en-US"/>
        </a:p>
      </dgm:t>
    </dgm:pt>
    <dgm:pt modelId="{8BDAA10A-A900-4FAF-A853-C51113BE6B67}" type="pres">
      <dgm:prSet presAssocID="{354E9CF7-9F4F-47FC-BD57-33DC122CA6E2}" presName="connectorText" presStyleLbl="sibTrans2D1" presStyleIdx="3" presStyleCnt="4"/>
      <dgm:spPr/>
      <dgm:t>
        <a:bodyPr/>
        <a:lstStyle/>
        <a:p>
          <a:endParaRPr lang="en-US"/>
        </a:p>
      </dgm:t>
    </dgm:pt>
  </dgm:ptLst>
  <dgm:cxnLst>
    <dgm:cxn modelId="{A5ABB080-FEDD-EC48-8AFF-C2B35F52B1EF}" type="presOf" srcId="{91BF1CB7-604C-45D5-AE33-28FE84421182}" destId="{A56D0AB7-250F-4500-8E98-34EFFE99070E}" srcOrd="0" destOrd="0" presId="urn:microsoft.com/office/officeart/2005/8/layout/cycle2"/>
    <dgm:cxn modelId="{9201E67A-8DE7-40D6-AF3F-11550DBCE1B5}" srcId="{3C13A130-F8EE-400F-A3C8-304F84198ABA}" destId="{5E4E0DCE-1E1B-4792-AF21-0F9BCA55AA2B}" srcOrd="0" destOrd="0" parTransId="{DB9CE878-B8CB-4454-9D23-ACE587D5DA41}" sibTransId="{37E5B7A6-709B-40B4-8EC2-D652EB96C739}"/>
    <dgm:cxn modelId="{28BCB00D-3FC9-DD40-A6DC-DDEBF8618264}" type="presOf" srcId="{354E9CF7-9F4F-47FC-BD57-33DC122CA6E2}" destId="{8BDAA10A-A900-4FAF-A853-C51113BE6B67}" srcOrd="1" destOrd="0" presId="urn:microsoft.com/office/officeart/2005/8/layout/cycle2"/>
    <dgm:cxn modelId="{D87C19D9-D198-C349-8ECF-45E9819CE9A6}" type="presOf" srcId="{484E2E8F-E559-49E5-8461-BC500F9AC26A}" destId="{1AC7B26F-9461-40C8-AB45-D1EBA1FB27B5}" srcOrd="0" destOrd="0" presId="urn:microsoft.com/office/officeart/2005/8/layout/cycle2"/>
    <dgm:cxn modelId="{A8E7982E-54D4-544D-94BB-E326B86D0432}" type="presOf" srcId="{839D61AE-B261-47A0-BE9B-01FCAC0E0D9A}" destId="{2B8979E8-37D0-4F74-BD40-FB25B11552D8}" srcOrd="0" destOrd="0" presId="urn:microsoft.com/office/officeart/2005/8/layout/cycle2"/>
    <dgm:cxn modelId="{537378F2-7743-DF43-A830-F9C09435065A}" type="presOf" srcId="{354E9CF7-9F4F-47FC-BD57-33DC122CA6E2}" destId="{F2B4DB4B-18BF-478B-8390-433D2CD170F0}" srcOrd="0" destOrd="0" presId="urn:microsoft.com/office/officeart/2005/8/layout/cycle2"/>
    <dgm:cxn modelId="{C012173F-3A6F-4F5F-ADCE-456FAF42F133}" srcId="{3C13A130-F8EE-400F-A3C8-304F84198ABA}" destId="{484E2E8F-E559-49E5-8461-BC500F9AC26A}" srcOrd="2" destOrd="0" parTransId="{A07F84AC-A8E3-416D-878E-A88C491B1B25}" sibTransId="{91BF1CB7-604C-45D5-AE33-28FE84421182}"/>
    <dgm:cxn modelId="{CE1D5786-35D8-4EF1-94DB-FFFCD5050BC8}" srcId="{3C13A130-F8EE-400F-A3C8-304F84198ABA}" destId="{839D61AE-B261-47A0-BE9B-01FCAC0E0D9A}" srcOrd="1" destOrd="0" parTransId="{9D90AB1E-5B5B-4133-ACBE-2ECEE1CB48A3}" sibTransId="{53559A6D-B566-42AF-A308-FF89CDDBB27A}"/>
    <dgm:cxn modelId="{4B15411A-7633-3746-8A32-CF14FEDDA83F}" type="presOf" srcId="{37E5B7A6-709B-40B4-8EC2-D652EB96C739}" destId="{8147A802-A8E3-470A-8F83-6D3B78ABCE9D}" srcOrd="1" destOrd="0" presId="urn:microsoft.com/office/officeart/2005/8/layout/cycle2"/>
    <dgm:cxn modelId="{3FD155A9-9EFC-F64B-9A01-80EFFFFC3CF1}" type="presOf" srcId="{53559A6D-B566-42AF-A308-FF89CDDBB27A}" destId="{5C86943A-1FE1-4A93-BBBA-E9ED3235EE7B}" srcOrd="1" destOrd="0" presId="urn:microsoft.com/office/officeart/2005/8/layout/cycle2"/>
    <dgm:cxn modelId="{1A01DE4D-5D7B-934F-8990-4BAB8CDD2885}" type="presOf" srcId="{53559A6D-B566-42AF-A308-FF89CDDBB27A}" destId="{51037F02-33BF-4AED-B188-DE4A05F3F7F3}" srcOrd="0" destOrd="0" presId="urn:microsoft.com/office/officeart/2005/8/layout/cycle2"/>
    <dgm:cxn modelId="{01F0D265-FE27-AC40-A12D-A89128571093}" type="presOf" srcId="{E735D241-0BB1-48F0-B709-F5438C847436}" destId="{0BE8471C-FAD2-4ECE-A6AC-B6925B45A912}" srcOrd="0" destOrd="0" presId="urn:microsoft.com/office/officeart/2005/8/layout/cycle2"/>
    <dgm:cxn modelId="{D96093AE-5DA1-4C18-8B41-F32D594E2703}" srcId="{3C13A130-F8EE-400F-A3C8-304F84198ABA}" destId="{E735D241-0BB1-48F0-B709-F5438C847436}" srcOrd="3" destOrd="0" parTransId="{CAA836A6-2C4B-4B00-9A34-3F63FA92BBA5}" sibTransId="{354E9CF7-9F4F-47FC-BD57-33DC122CA6E2}"/>
    <dgm:cxn modelId="{7361F292-7AB0-D34C-B73B-BCEBBC679E0F}" type="presOf" srcId="{91BF1CB7-604C-45D5-AE33-28FE84421182}" destId="{87736E4E-5463-4BE7-A9DC-5A08AC3660C9}" srcOrd="1" destOrd="0" presId="urn:microsoft.com/office/officeart/2005/8/layout/cycle2"/>
    <dgm:cxn modelId="{A85E0E29-1171-384F-BC93-19CCA786519B}" type="presOf" srcId="{37E5B7A6-709B-40B4-8EC2-D652EB96C739}" destId="{694EE1A3-1A26-41CE-A6C7-2DEE420BF85E}" srcOrd="0" destOrd="0" presId="urn:microsoft.com/office/officeart/2005/8/layout/cycle2"/>
    <dgm:cxn modelId="{093C3D20-0CE8-4D4A-AFA4-7F9EC063DDE9}" type="presOf" srcId="{5E4E0DCE-1E1B-4792-AF21-0F9BCA55AA2B}" destId="{F6E1C992-63C2-4CA2-839D-F684488F41FB}" srcOrd="0" destOrd="0" presId="urn:microsoft.com/office/officeart/2005/8/layout/cycle2"/>
    <dgm:cxn modelId="{82F1BCC0-1624-2E4A-BC5B-4411B14C0451}" type="presOf" srcId="{3C13A130-F8EE-400F-A3C8-304F84198ABA}" destId="{1012E71A-3EC3-43D7-94AD-A2AAE181F1EC}" srcOrd="0" destOrd="0" presId="urn:microsoft.com/office/officeart/2005/8/layout/cycle2"/>
    <dgm:cxn modelId="{C5886439-B4BF-CD40-BB73-AA39ABD2291B}" type="presParOf" srcId="{1012E71A-3EC3-43D7-94AD-A2AAE181F1EC}" destId="{F6E1C992-63C2-4CA2-839D-F684488F41FB}" srcOrd="0" destOrd="0" presId="urn:microsoft.com/office/officeart/2005/8/layout/cycle2"/>
    <dgm:cxn modelId="{2BB65697-612E-EA4C-861D-702830722424}" type="presParOf" srcId="{1012E71A-3EC3-43D7-94AD-A2AAE181F1EC}" destId="{694EE1A3-1A26-41CE-A6C7-2DEE420BF85E}" srcOrd="1" destOrd="0" presId="urn:microsoft.com/office/officeart/2005/8/layout/cycle2"/>
    <dgm:cxn modelId="{A6E0ECC8-F2ED-AA45-BFEC-87F87E44DB53}" type="presParOf" srcId="{694EE1A3-1A26-41CE-A6C7-2DEE420BF85E}" destId="{8147A802-A8E3-470A-8F83-6D3B78ABCE9D}" srcOrd="0" destOrd="0" presId="urn:microsoft.com/office/officeart/2005/8/layout/cycle2"/>
    <dgm:cxn modelId="{73473555-6441-F746-A98D-9AADEB05E241}" type="presParOf" srcId="{1012E71A-3EC3-43D7-94AD-A2AAE181F1EC}" destId="{2B8979E8-37D0-4F74-BD40-FB25B11552D8}" srcOrd="2" destOrd="0" presId="urn:microsoft.com/office/officeart/2005/8/layout/cycle2"/>
    <dgm:cxn modelId="{9D4F01D8-D781-9948-9656-58161D9737E9}" type="presParOf" srcId="{1012E71A-3EC3-43D7-94AD-A2AAE181F1EC}" destId="{51037F02-33BF-4AED-B188-DE4A05F3F7F3}" srcOrd="3" destOrd="0" presId="urn:microsoft.com/office/officeart/2005/8/layout/cycle2"/>
    <dgm:cxn modelId="{06B72D70-74E0-3243-9992-2FEF50129095}" type="presParOf" srcId="{51037F02-33BF-4AED-B188-DE4A05F3F7F3}" destId="{5C86943A-1FE1-4A93-BBBA-E9ED3235EE7B}" srcOrd="0" destOrd="0" presId="urn:microsoft.com/office/officeart/2005/8/layout/cycle2"/>
    <dgm:cxn modelId="{4BA32809-6558-8F4F-A7E1-EDE7DBF88C57}" type="presParOf" srcId="{1012E71A-3EC3-43D7-94AD-A2AAE181F1EC}" destId="{1AC7B26F-9461-40C8-AB45-D1EBA1FB27B5}" srcOrd="4" destOrd="0" presId="urn:microsoft.com/office/officeart/2005/8/layout/cycle2"/>
    <dgm:cxn modelId="{052A0CDF-347D-024E-894A-3D0B227ED6EE}" type="presParOf" srcId="{1012E71A-3EC3-43D7-94AD-A2AAE181F1EC}" destId="{A56D0AB7-250F-4500-8E98-34EFFE99070E}" srcOrd="5" destOrd="0" presId="urn:microsoft.com/office/officeart/2005/8/layout/cycle2"/>
    <dgm:cxn modelId="{60015751-F77B-304D-BB81-6A93BCC3A0C5}" type="presParOf" srcId="{A56D0AB7-250F-4500-8E98-34EFFE99070E}" destId="{87736E4E-5463-4BE7-A9DC-5A08AC3660C9}" srcOrd="0" destOrd="0" presId="urn:microsoft.com/office/officeart/2005/8/layout/cycle2"/>
    <dgm:cxn modelId="{DA6139AB-FC11-DE45-946E-641C4E57E911}" type="presParOf" srcId="{1012E71A-3EC3-43D7-94AD-A2AAE181F1EC}" destId="{0BE8471C-FAD2-4ECE-A6AC-B6925B45A912}" srcOrd="6" destOrd="0" presId="urn:microsoft.com/office/officeart/2005/8/layout/cycle2"/>
    <dgm:cxn modelId="{1082CA83-B1C5-B74B-A2FD-4EA79650155A}" type="presParOf" srcId="{1012E71A-3EC3-43D7-94AD-A2AAE181F1EC}" destId="{F2B4DB4B-18BF-478B-8390-433D2CD170F0}" srcOrd="7" destOrd="0" presId="urn:microsoft.com/office/officeart/2005/8/layout/cycle2"/>
    <dgm:cxn modelId="{98E47D5F-1681-A848-A65C-1A24C12D8F8A}" type="presParOf" srcId="{F2B4DB4B-18BF-478B-8390-433D2CD170F0}" destId="{8BDAA10A-A900-4FAF-A853-C51113BE6B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388EC6-D22E-4E4E-94CB-DE2CEC43AF4C}"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US"/>
        </a:p>
      </dgm:t>
    </dgm:pt>
    <dgm:pt modelId="{8A1E62E3-CBC4-E24B-9485-D3DFA1200F0D}">
      <dgm:prSet phldrT="[Text]"/>
      <dgm:spPr/>
      <dgm:t>
        <a:bodyPr/>
        <a:lstStyle/>
        <a:p>
          <a:r>
            <a:rPr lang="en-US" dirty="0" smtClean="0"/>
            <a:t>Coping</a:t>
          </a:r>
          <a:endParaRPr lang="en-US" dirty="0"/>
        </a:p>
      </dgm:t>
    </dgm:pt>
    <dgm:pt modelId="{851D37DF-09CF-0F46-AD70-EBF278DCCD89}" type="parTrans" cxnId="{211479DF-C223-1440-BE6E-D35BEF5EA0BC}">
      <dgm:prSet/>
      <dgm:spPr/>
      <dgm:t>
        <a:bodyPr/>
        <a:lstStyle/>
        <a:p>
          <a:endParaRPr lang="en-US"/>
        </a:p>
      </dgm:t>
    </dgm:pt>
    <dgm:pt modelId="{F0D0CACE-5E86-884C-890D-351E63564D0F}" type="sibTrans" cxnId="{211479DF-C223-1440-BE6E-D35BEF5EA0BC}">
      <dgm:prSet/>
      <dgm:spPr/>
      <dgm:t>
        <a:bodyPr/>
        <a:lstStyle/>
        <a:p>
          <a:endParaRPr lang="en-US"/>
        </a:p>
      </dgm:t>
    </dgm:pt>
    <dgm:pt modelId="{154FAE08-C2DE-E743-8F00-E88C223D3D80}" type="pres">
      <dgm:prSet presAssocID="{53388EC6-D22E-4E4E-94CB-DE2CEC43AF4C}" presName="cycle" presStyleCnt="0">
        <dgm:presLayoutVars>
          <dgm:dir/>
          <dgm:resizeHandles val="exact"/>
        </dgm:presLayoutVars>
      </dgm:prSet>
      <dgm:spPr/>
      <dgm:t>
        <a:bodyPr/>
        <a:lstStyle/>
        <a:p>
          <a:endParaRPr lang="en-US"/>
        </a:p>
      </dgm:t>
    </dgm:pt>
    <dgm:pt modelId="{3FF6D074-A4DD-344C-96C4-836AE93B1CC0}" type="pres">
      <dgm:prSet presAssocID="{8A1E62E3-CBC4-E24B-9485-D3DFA1200F0D}" presName="node" presStyleLbl="node1" presStyleIdx="0" presStyleCnt="1" custRadScaleRad="106043" custRadScaleInc="-673">
        <dgm:presLayoutVars>
          <dgm:bulletEnabled val="1"/>
        </dgm:presLayoutVars>
      </dgm:prSet>
      <dgm:spPr/>
      <dgm:t>
        <a:bodyPr/>
        <a:lstStyle/>
        <a:p>
          <a:endParaRPr lang="en-US"/>
        </a:p>
      </dgm:t>
    </dgm:pt>
  </dgm:ptLst>
  <dgm:cxnLst>
    <dgm:cxn modelId="{211479DF-C223-1440-BE6E-D35BEF5EA0BC}" srcId="{53388EC6-D22E-4E4E-94CB-DE2CEC43AF4C}" destId="{8A1E62E3-CBC4-E24B-9485-D3DFA1200F0D}" srcOrd="0" destOrd="0" parTransId="{851D37DF-09CF-0F46-AD70-EBF278DCCD89}" sibTransId="{F0D0CACE-5E86-884C-890D-351E63564D0F}"/>
    <dgm:cxn modelId="{FDFA2C1A-FE59-0246-9725-F9384045654B}" type="presOf" srcId="{8A1E62E3-CBC4-E24B-9485-D3DFA1200F0D}" destId="{3FF6D074-A4DD-344C-96C4-836AE93B1CC0}" srcOrd="0" destOrd="0" presId="urn:microsoft.com/office/officeart/2005/8/layout/cycle2"/>
    <dgm:cxn modelId="{BA5D46A6-C59A-A844-855B-F1C44537334E}" type="presOf" srcId="{53388EC6-D22E-4E4E-94CB-DE2CEC43AF4C}" destId="{154FAE08-C2DE-E743-8F00-E88C223D3D80}" srcOrd="0" destOrd="0" presId="urn:microsoft.com/office/officeart/2005/8/layout/cycle2"/>
    <dgm:cxn modelId="{CC03CF00-B1D2-AE48-8B70-4CB98760E8E2}" type="presParOf" srcId="{154FAE08-C2DE-E743-8F00-E88C223D3D80}" destId="{3FF6D074-A4DD-344C-96C4-836AE93B1CC0}"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06ED4-78E1-7145-B3F5-87BD12E60E11}" type="doc">
      <dgm:prSet loTypeId="urn:microsoft.com/office/officeart/2005/8/layout/cycle2" loCatId="" qsTypeId="urn:microsoft.com/office/officeart/2005/8/quickstyle/simple2" qsCatId="simple" csTypeId="urn:microsoft.com/office/officeart/2005/8/colors/accent1_2" csCatId="accent1" phldr="1"/>
      <dgm:spPr/>
      <dgm:t>
        <a:bodyPr/>
        <a:lstStyle/>
        <a:p>
          <a:endParaRPr lang="en-US"/>
        </a:p>
      </dgm:t>
    </dgm:pt>
    <dgm:pt modelId="{5E757479-C055-2449-9F2C-A231EF6DCA71}">
      <dgm:prSet phldrT="[Text]"/>
      <dgm:spPr/>
      <dgm:t>
        <a:bodyPr/>
        <a:lstStyle/>
        <a:p>
          <a:r>
            <a:rPr lang="en-US" dirty="0" smtClean="0"/>
            <a:t>Social</a:t>
          </a:r>
          <a:endParaRPr lang="en-US" dirty="0"/>
        </a:p>
      </dgm:t>
    </dgm:pt>
    <dgm:pt modelId="{239D8D53-F761-A140-9BE9-A76A7BC2225C}" type="parTrans" cxnId="{B2250FF3-C442-3F43-9B05-2D949098A19A}">
      <dgm:prSet/>
      <dgm:spPr/>
      <dgm:t>
        <a:bodyPr/>
        <a:lstStyle/>
        <a:p>
          <a:endParaRPr lang="en-US"/>
        </a:p>
      </dgm:t>
    </dgm:pt>
    <dgm:pt modelId="{94350575-066C-AC44-8AF0-F96360C74052}" type="sibTrans" cxnId="{B2250FF3-C442-3F43-9B05-2D949098A19A}">
      <dgm:prSet/>
      <dgm:spPr/>
      <dgm:t>
        <a:bodyPr/>
        <a:lstStyle/>
        <a:p>
          <a:endParaRPr lang="en-US"/>
        </a:p>
      </dgm:t>
    </dgm:pt>
    <dgm:pt modelId="{FC376F5F-F75B-0B41-8501-A02115AA8071}" type="pres">
      <dgm:prSet presAssocID="{77506ED4-78E1-7145-B3F5-87BD12E60E11}" presName="cycle" presStyleCnt="0">
        <dgm:presLayoutVars>
          <dgm:dir/>
          <dgm:resizeHandles val="exact"/>
        </dgm:presLayoutVars>
      </dgm:prSet>
      <dgm:spPr/>
      <dgm:t>
        <a:bodyPr/>
        <a:lstStyle/>
        <a:p>
          <a:endParaRPr lang="en-US"/>
        </a:p>
      </dgm:t>
    </dgm:pt>
    <dgm:pt modelId="{A14D48FE-2B8D-D045-9A4E-DF13BF7D0FC3}" type="pres">
      <dgm:prSet presAssocID="{5E757479-C055-2449-9F2C-A231EF6DCA71}" presName="node" presStyleLbl="node1" presStyleIdx="0" presStyleCnt="1" custRadScaleRad="104384" custRadScaleInc="2846">
        <dgm:presLayoutVars>
          <dgm:bulletEnabled val="1"/>
        </dgm:presLayoutVars>
      </dgm:prSet>
      <dgm:spPr/>
      <dgm:t>
        <a:bodyPr/>
        <a:lstStyle/>
        <a:p>
          <a:endParaRPr lang="en-US"/>
        </a:p>
      </dgm:t>
    </dgm:pt>
  </dgm:ptLst>
  <dgm:cxnLst>
    <dgm:cxn modelId="{B2250FF3-C442-3F43-9B05-2D949098A19A}" srcId="{77506ED4-78E1-7145-B3F5-87BD12E60E11}" destId="{5E757479-C055-2449-9F2C-A231EF6DCA71}" srcOrd="0" destOrd="0" parTransId="{239D8D53-F761-A140-9BE9-A76A7BC2225C}" sibTransId="{94350575-066C-AC44-8AF0-F96360C74052}"/>
    <dgm:cxn modelId="{D35DDCCB-AFE9-E345-9291-54554F91728B}" type="presOf" srcId="{5E757479-C055-2449-9F2C-A231EF6DCA71}" destId="{A14D48FE-2B8D-D045-9A4E-DF13BF7D0FC3}" srcOrd="0" destOrd="0" presId="urn:microsoft.com/office/officeart/2005/8/layout/cycle2"/>
    <dgm:cxn modelId="{31B9A353-A85B-BA46-ADC8-665A718489C3}" type="presOf" srcId="{77506ED4-78E1-7145-B3F5-87BD12E60E11}" destId="{FC376F5F-F75B-0B41-8501-A02115AA8071}" srcOrd="0" destOrd="0" presId="urn:microsoft.com/office/officeart/2005/8/layout/cycle2"/>
    <dgm:cxn modelId="{68AD425A-3C8E-E94A-B14E-E5948CC57777}" type="presParOf" srcId="{FC376F5F-F75B-0B41-8501-A02115AA8071}" destId="{A14D48FE-2B8D-D045-9A4E-DF13BF7D0FC3}"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06ED4-78E1-7145-B3F5-87BD12E60E11}" type="doc">
      <dgm:prSet loTypeId="urn:microsoft.com/office/officeart/2005/8/layout/cycle2" loCatId="" qsTypeId="urn:microsoft.com/office/officeart/2005/8/quickstyle/simple2" qsCatId="simple" csTypeId="urn:microsoft.com/office/officeart/2005/8/colors/accent1_2" csCatId="accent1" phldr="1"/>
      <dgm:spPr/>
      <dgm:t>
        <a:bodyPr/>
        <a:lstStyle/>
        <a:p>
          <a:endParaRPr lang="en-US"/>
        </a:p>
      </dgm:t>
    </dgm:pt>
    <dgm:pt modelId="{5E757479-C055-2449-9F2C-A231EF6DCA71}">
      <dgm:prSet phldrT="[Text]"/>
      <dgm:spPr/>
      <dgm:t>
        <a:bodyPr/>
        <a:lstStyle/>
        <a:p>
          <a:r>
            <a:rPr lang="en-US" dirty="0" smtClean="0"/>
            <a:t>Enhancement</a:t>
          </a:r>
          <a:endParaRPr lang="en-US" dirty="0"/>
        </a:p>
      </dgm:t>
    </dgm:pt>
    <dgm:pt modelId="{239D8D53-F761-A140-9BE9-A76A7BC2225C}" type="parTrans" cxnId="{B2250FF3-C442-3F43-9B05-2D949098A19A}">
      <dgm:prSet/>
      <dgm:spPr/>
      <dgm:t>
        <a:bodyPr/>
        <a:lstStyle/>
        <a:p>
          <a:endParaRPr lang="en-US"/>
        </a:p>
      </dgm:t>
    </dgm:pt>
    <dgm:pt modelId="{94350575-066C-AC44-8AF0-F96360C74052}" type="sibTrans" cxnId="{B2250FF3-C442-3F43-9B05-2D949098A19A}">
      <dgm:prSet/>
      <dgm:spPr/>
      <dgm:t>
        <a:bodyPr/>
        <a:lstStyle/>
        <a:p>
          <a:endParaRPr lang="en-US"/>
        </a:p>
      </dgm:t>
    </dgm:pt>
    <dgm:pt modelId="{FC376F5F-F75B-0B41-8501-A02115AA8071}" type="pres">
      <dgm:prSet presAssocID="{77506ED4-78E1-7145-B3F5-87BD12E60E11}" presName="cycle" presStyleCnt="0">
        <dgm:presLayoutVars>
          <dgm:dir/>
          <dgm:resizeHandles val="exact"/>
        </dgm:presLayoutVars>
      </dgm:prSet>
      <dgm:spPr/>
      <dgm:t>
        <a:bodyPr/>
        <a:lstStyle/>
        <a:p>
          <a:endParaRPr lang="en-US"/>
        </a:p>
      </dgm:t>
    </dgm:pt>
    <dgm:pt modelId="{A14D48FE-2B8D-D045-9A4E-DF13BF7D0FC3}" type="pres">
      <dgm:prSet presAssocID="{5E757479-C055-2449-9F2C-A231EF6DCA71}" presName="node" presStyleLbl="node1" presStyleIdx="0" presStyleCnt="1" custRadScaleRad="117333" custRadScaleInc="2">
        <dgm:presLayoutVars>
          <dgm:bulletEnabled val="1"/>
        </dgm:presLayoutVars>
      </dgm:prSet>
      <dgm:spPr/>
      <dgm:t>
        <a:bodyPr/>
        <a:lstStyle/>
        <a:p>
          <a:endParaRPr lang="en-US"/>
        </a:p>
      </dgm:t>
    </dgm:pt>
  </dgm:ptLst>
  <dgm:cxnLst>
    <dgm:cxn modelId="{CCDEE10D-7A8E-9E4D-9B3F-FDE0A2E49628}" type="presOf" srcId="{5E757479-C055-2449-9F2C-A231EF6DCA71}" destId="{A14D48FE-2B8D-D045-9A4E-DF13BF7D0FC3}" srcOrd="0" destOrd="0" presId="urn:microsoft.com/office/officeart/2005/8/layout/cycle2"/>
    <dgm:cxn modelId="{B2250FF3-C442-3F43-9B05-2D949098A19A}" srcId="{77506ED4-78E1-7145-B3F5-87BD12E60E11}" destId="{5E757479-C055-2449-9F2C-A231EF6DCA71}" srcOrd="0" destOrd="0" parTransId="{239D8D53-F761-A140-9BE9-A76A7BC2225C}" sibTransId="{94350575-066C-AC44-8AF0-F96360C74052}"/>
    <dgm:cxn modelId="{A0B53A31-E94C-8040-9F66-E4FC3E989E15}" type="presOf" srcId="{77506ED4-78E1-7145-B3F5-87BD12E60E11}" destId="{FC376F5F-F75B-0B41-8501-A02115AA8071}" srcOrd="0" destOrd="0" presId="urn:microsoft.com/office/officeart/2005/8/layout/cycle2"/>
    <dgm:cxn modelId="{37F2D90F-393F-ED46-9D89-75440CFADEC1}" type="presParOf" srcId="{FC376F5F-F75B-0B41-8501-A02115AA8071}" destId="{A14D48FE-2B8D-D045-9A4E-DF13BF7D0FC3}"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A754F-5155-034B-8F00-8596C4617395}" type="datetimeFigureOut">
              <a:rPr lang="en-US" smtClean="0"/>
              <a:t>11/13/14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F0C019-DDDC-E04F-B265-D9090F92F35B}" type="slidenum">
              <a:rPr lang="en-US" smtClean="0"/>
              <a:t>‹#›</a:t>
            </a:fld>
            <a:endParaRPr lang="en-US"/>
          </a:p>
        </p:txBody>
      </p:sp>
    </p:spTree>
    <p:extLst>
      <p:ext uri="{BB962C8B-B14F-4D97-AF65-F5344CB8AC3E}">
        <p14:creationId xmlns:p14="http://schemas.microsoft.com/office/powerpoint/2010/main" val="141952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B31D6-FC08-9B48-96DE-42C9B7A5878F}" type="datetimeFigureOut">
              <a:rPr lang="en-US" smtClean="0"/>
              <a:t>11/13/14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2792B-6B96-DA4D-8AA4-7462A19DA88E}" type="slidenum">
              <a:rPr lang="en-US" smtClean="0"/>
              <a:t>‹#›</a:t>
            </a:fld>
            <a:endParaRPr lang="en-US"/>
          </a:p>
        </p:txBody>
      </p:sp>
    </p:spTree>
    <p:extLst>
      <p:ext uri="{BB962C8B-B14F-4D97-AF65-F5344CB8AC3E}">
        <p14:creationId xmlns:p14="http://schemas.microsoft.com/office/powerpoint/2010/main" val="3737754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1</a:t>
            </a:fld>
            <a:endParaRPr lang="en-US"/>
          </a:p>
        </p:txBody>
      </p:sp>
    </p:spTree>
    <p:extLst>
      <p:ext uri="{BB962C8B-B14F-4D97-AF65-F5344CB8AC3E}">
        <p14:creationId xmlns:p14="http://schemas.microsoft.com/office/powerpoint/2010/main" val="38065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10</a:t>
            </a:fld>
            <a:endParaRPr lang="en-US"/>
          </a:p>
        </p:txBody>
      </p:sp>
    </p:spTree>
    <p:extLst>
      <p:ext uri="{BB962C8B-B14F-4D97-AF65-F5344CB8AC3E}">
        <p14:creationId xmlns:p14="http://schemas.microsoft.com/office/powerpoint/2010/main" val="166728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t>Findings:</a:t>
            </a:r>
          </a:p>
          <a:p>
            <a:endParaRPr lang="en-US" dirty="0" smtClean="0"/>
          </a:p>
          <a:p>
            <a:pPr marL="0" lvl="1"/>
            <a:r>
              <a:rPr lang="en-US" dirty="0" smtClean="0"/>
              <a:t>heavier drinkers have more sexual partners and use condoms less consistently</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a:lnSpc>
                <a:spcPct val="90000"/>
              </a:lnSpc>
            </a:pPr>
            <a:endParaRPr lang="en-US" sz="900" dirty="0" smtClean="0"/>
          </a:p>
          <a:p>
            <a:pPr>
              <a:lnSpc>
                <a:spcPct val="90000"/>
              </a:lnSpc>
            </a:pPr>
            <a:r>
              <a:rPr lang="en-US" sz="900" dirty="0" smtClean="0"/>
              <a:t>In a retrospective study over a period of 6 months, MSM were 4 times more likely to have unprotected sex with a casual partner after drinking than when sober (Seage, et al., 1998). Another event-level study identified that MSM who reported consuming 4 or more drinks where three times more likely to engage in unprotected anal sex with a casual sexual partner (Vanable, et al., 2004). In a meta-analysis of event level studies, however, Leigh identified a relationship between alcohol consumption and risky sexual behavior only during first intercourse and failed to identify a relationship in recent sexual encounters or during recent encounters with new partners (Leigh B. C., 2002). Many of the studies included in this meta-analysis, however, were among heterosexual adults; it is conceivable that sexual risk behaviors differ between young heterosexual adults and MSM. </a:t>
            </a:r>
          </a:p>
          <a:p>
            <a:pPr>
              <a:lnSpc>
                <a:spcPct val="90000"/>
              </a:lnSpc>
            </a:pPr>
            <a:endParaRPr lang="en-US" sz="900" dirty="0" smtClean="0"/>
          </a:p>
          <a:p>
            <a:pPr>
              <a:lnSpc>
                <a:spcPct val="90000"/>
              </a:lnSpc>
            </a:pPr>
            <a:endParaRPr lang="en-US" sz="9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lnSpc>
                <a:spcPct val="90000"/>
              </a:lnSpc>
            </a:pPr>
            <a:r>
              <a:rPr lang="en-US" dirty="0" smtClean="0"/>
              <a:t>These methodologies allow us to look at multiple events – therefore eliminating the potential that the last event was somehow uncharacteristic of the person’s typical behavior. </a:t>
            </a:r>
          </a:p>
          <a:p>
            <a:pPr marL="0" lvl="1">
              <a:lnSpc>
                <a:spcPct val="90000"/>
              </a:lnSpc>
            </a:pPr>
            <a:endParaRPr lang="en-US" dirty="0" smtClean="0"/>
          </a:p>
          <a:p>
            <a:pPr marL="0" lvl="1">
              <a:lnSpc>
                <a:spcPct val="90000"/>
              </a:lnSpc>
            </a:pPr>
            <a:r>
              <a:rPr lang="en-US" dirty="0" smtClean="0"/>
              <a:t>A TLFB of MSM with alcohol abuse problems suggests that drinking increases sexual risk taking (Irwin, Morgenstern, Parsons, Wainberg, &amp; Labouvie, 2006)</a:t>
            </a:r>
          </a:p>
          <a:p>
            <a:pPr>
              <a:lnSpc>
                <a:spcPct val="90000"/>
              </a:lnSpc>
            </a:pPr>
            <a:endParaRPr lang="en-US" dirty="0" smtClean="0"/>
          </a:p>
          <a:p>
            <a:pPr>
              <a:lnSpc>
                <a:spcPct val="90000"/>
              </a:lnSpc>
            </a:pPr>
            <a:r>
              <a:rPr lang="en-US" dirty="0" smtClean="0"/>
              <a:t>Mustanski identified significant within- and between-subjects associations linking alcohol consumption with risky sexual behavior in a diary study of HIV-negative MSM (Mustanski, 2008). In this study alcohol use significantly increased the odds of engaging in sexual activity and also increased sexual risk. Further, age was identified as a significant moderator of this relationship: effects of alcohol on sexual behavior increase with age (Mustanski, 2008).</a:t>
            </a:r>
          </a:p>
          <a:p>
            <a:endParaRPr lang="en-US" dirty="0" smtClean="0"/>
          </a:p>
        </p:txBody>
      </p:sp>
      <p:sp>
        <p:nvSpPr>
          <p:cNvPr id="51204" name="Slide Number Placeholder 3"/>
          <p:cNvSpPr>
            <a:spLocks noGrp="1"/>
          </p:cNvSpPr>
          <p:nvPr>
            <p:ph type="sldNum" sz="quarter" idx="5"/>
          </p:nvPr>
        </p:nvSpPr>
        <p:spPr>
          <a:noFill/>
        </p:spPr>
        <p:txBody>
          <a:bodyPr/>
          <a:lstStyle/>
          <a:p>
            <a:fld id="{284F0889-B7EF-444D-8527-FD799D55A85F}"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t>Randomized controlled trials of alcohol interventions improve upon the explanatory power of other correlation studies by directly manipulating the variable of interest: alcohol consumption. Based on the extant correlational evidence, a reduction in alcohol consumption on a given night should theoretically result in reduction in unprotected sex. </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There are a few ways to interpret the relationship between alcohol use and risky sexual activity… identifying the appropriate conceptual model for this is as important as …</a:t>
            </a:r>
          </a:p>
          <a:p>
            <a:endParaRPr lang="en-US" dirty="0" smtClean="0"/>
          </a:p>
          <a:p>
            <a:r>
              <a:rPr lang="en-US" dirty="0" smtClean="0"/>
              <a:t>Alcohol use behavior could influence sexual risk through (1) an increase in the number of sexual partners or (2) from a reduction in use of condoms or (3) through some combination of these behaviors.  The risk from additional sexual partners is only noteworthy when condoms are not used. Risky sexual behaviors are therefore defined by condom use behaviors with non-monogamous sexual partners.</a:t>
            </a:r>
          </a:p>
          <a:p>
            <a:endParaRPr lang="en-US" dirty="0" smtClean="0"/>
          </a:p>
        </p:txBody>
      </p:sp>
      <p:sp>
        <p:nvSpPr>
          <p:cNvPr id="53252" name="Slide Number Placeholder 3"/>
          <p:cNvSpPr>
            <a:spLocks noGrp="1"/>
          </p:cNvSpPr>
          <p:nvPr>
            <p:ph type="sldNum" sz="quarter" idx="5"/>
          </p:nvPr>
        </p:nvSpPr>
        <p:spPr>
          <a:noFill/>
        </p:spPr>
        <p:txBody>
          <a:bodyPr/>
          <a:lstStyle/>
          <a:p>
            <a:fld id="{F97D5880-04C4-454E-9AA3-95FE7655FE72}"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dirty="0" smtClean="0"/>
              <a:t>Cooper &amp; Orcutt, 2000 – in JSA </a:t>
            </a:r>
          </a:p>
          <a:p>
            <a:pPr eaLnBrk="1" hangingPunct="1"/>
            <a:endParaRPr lang="en-US" dirty="0" smtClean="0"/>
          </a:p>
          <a:p>
            <a:pPr eaLnBrk="1" hangingPunct="1"/>
            <a:r>
              <a:rPr lang="en-US" dirty="0" smtClean="0"/>
              <a:t>We know that having sex with a casual partner is more likely to involve condom use than sex with a regular or primary sexual partner. </a:t>
            </a:r>
          </a:p>
          <a:p>
            <a:pPr eaLnBrk="1" hangingPunct="1"/>
            <a:endParaRPr lang="en-US" dirty="0" smtClean="0"/>
          </a:p>
          <a:p>
            <a:pPr eaLnBrk="1" hangingPunct="1"/>
            <a:r>
              <a:rPr lang="en-US" dirty="0" smtClean="0"/>
              <a:t>Although less well researched, a positive association has also been found between having a casual partner and drinking proximal to intercourse. </a:t>
            </a:r>
          </a:p>
          <a:p>
            <a:pPr eaLnBrk="1" hangingPunct="1"/>
            <a:endParaRPr lang="en-US" dirty="0" smtClean="0"/>
          </a:p>
          <a:p>
            <a:pPr eaLnBrk="1" hangingPunct="1"/>
            <a:r>
              <a:rPr lang="en-US" dirty="0" smtClean="0"/>
              <a:t>And as previously discussed, it is possible that alcohol use has some direct negative effect on condom use. </a:t>
            </a:r>
          </a:p>
        </p:txBody>
      </p:sp>
      <p:sp>
        <p:nvSpPr>
          <p:cNvPr id="54276" name="Slide Number Placeholder 3"/>
          <p:cNvSpPr>
            <a:spLocks noGrp="1"/>
          </p:cNvSpPr>
          <p:nvPr>
            <p:ph type="sldNum" sz="quarter" idx="5"/>
          </p:nvPr>
        </p:nvSpPr>
        <p:spPr>
          <a:noFill/>
        </p:spPr>
        <p:txBody>
          <a:bodyPr/>
          <a:lstStyle/>
          <a:p>
            <a:fld id="{4F18613C-18ED-4B89-85A5-DEA26D6B137B}"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Another way to look at this information is in model B:</a:t>
            </a:r>
          </a:p>
          <a:p>
            <a:pPr eaLnBrk="1" hangingPunct="1"/>
            <a:endParaRPr lang="en-US" dirty="0" smtClean="0"/>
          </a:p>
          <a:p>
            <a:pPr eaLnBrk="1" hangingPunct="1"/>
            <a:r>
              <a:rPr lang="en-US" dirty="0" smtClean="0"/>
              <a:t>We still acknowledge the relationship between casual partnership and condom use. </a:t>
            </a:r>
          </a:p>
          <a:p>
            <a:pPr eaLnBrk="1" hangingPunct="1"/>
            <a:endParaRPr lang="en-US" dirty="0" smtClean="0"/>
          </a:p>
          <a:p>
            <a:pPr eaLnBrk="1" hangingPunct="1"/>
            <a:r>
              <a:rPr lang="en-US" dirty="0" smtClean="0"/>
              <a:t>Because we don’t know as much about the relationship between alcohol use and casual partnerships, the relatinoship is reversed in this model. </a:t>
            </a:r>
          </a:p>
          <a:p>
            <a:pPr eaLnBrk="1" hangingPunct="1"/>
            <a:endParaRPr lang="en-US" dirty="0" smtClean="0"/>
          </a:p>
          <a:p>
            <a:pPr eaLnBrk="1" hangingPunct="1"/>
            <a:r>
              <a:rPr lang="en-US" dirty="0" smtClean="0"/>
              <a:t>And as previously discussed, it is possible that alcohol use has some direct negative effect on condom use. </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DEFEE594-4339-4A77-A7D4-30AD9C85C58D}"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We know that having sex with a casual partner is more likely to involve condom use than sex with a regular or primary sexual partner. </a:t>
            </a:r>
          </a:p>
          <a:p>
            <a:pPr eaLnBrk="1" hangingPunct="1"/>
            <a:endParaRPr lang="en-US" dirty="0" smtClean="0"/>
          </a:p>
          <a:p>
            <a:pPr eaLnBrk="1" hangingPunct="1"/>
            <a:r>
              <a:rPr lang="en-US" dirty="0" smtClean="0"/>
              <a:t>And as previously discussed, it is possible that alcohol use has some direct negative effect on condom use. </a:t>
            </a:r>
          </a:p>
          <a:p>
            <a:pPr eaLnBrk="1" hangingPunct="1"/>
            <a:endParaRPr lang="en-US" dirty="0" smtClean="0"/>
          </a:p>
          <a:p>
            <a:pPr eaLnBrk="1" hangingPunct="1"/>
            <a:r>
              <a:rPr lang="en-US" dirty="0" smtClean="0"/>
              <a:t>In this model, however, we note that the setting may play a role in linking alcohol use and casual partnerships. This setting is a risk environment for both alcohol-related problems as well as sexual relationships with casual partners. </a:t>
            </a:r>
          </a:p>
        </p:txBody>
      </p:sp>
      <p:sp>
        <p:nvSpPr>
          <p:cNvPr id="56324" name="Slide Number Placeholder 3"/>
          <p:cNvSpPr>
            <a:spLocks noGrp="1"/>
          </p:cNvSpPr>
          <p:nvPr>
            <p:ph type="sldNum" sz="quarter" idx="5"/>
          </p:nvPr>
        </p:nvSpPr>
        <p:spPr>
          <a:noFill/>
        </p:spPr>
        <p:txBody>
          <a:bodyPr/>
          <a:lstStyle/>
          <a:p>
            <a:fld id="{2F4BC99C-E70F-421F-9F64-602733F7BEA2}"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2</a:t>
            </a:fld>
            <a:endParaRPr lang="en-US"/>
          </a:p>
        </p:txBody>
      </p:sp>
    </p:spTree>
    <p:extLst>
      <p:ext uri="{BB962C8B-B14F-4D97-AF65-F5344CB8AC3E}">
        <p14:creationId xmlns:p14="http://schemas.microsoft.com/office/powerpoint/2010/main" val="411865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a:lnSpc>
                <a:spcPct val="80000"/>
              </a:lnSpc>
            </a:pPr>
            <a:r>
              <a:rPr lang="en-US" sz="800" dirty="0" smtClean="0"/>
              <a:t>Bars afford access to alcohol and the opportunity to meet new sexual partners (Cooper &amp; Orcutt, 2000). </a:t>
            </a:r>
          </a:p>
          <a:p>
            <a:pPr>
              <a:lnSpc>
                <a:spcPct val="80000"/>
              </a:lnSpc>
            </a:pPr>
            <a:endParaRPr lang="en-US" sz="800" dirty="0" smtClean="0"/>
          </a:p>
          <a:p>
            <a:pPr>
              <a:lnSpc>
                <a:spcPct val="80000"/>
              </a:lnSpc>
            </a:pPr>
            <a:r>
              <a:rPr lang="en-US" sz="800" dirty="0" smtClean="0"/>
              <a:t>The gay bar can be conceptualized as a risk environment for alcohol related problems and HIV transmission.</a:t>
            </a:r>
          </a:p>
          <a:p>
            <a:pPr>
              <a:lnSpc>
                <a:spcPct val="80000"/>
              </a:lnSpc>
            </a:pPr>
            <a:endParaRPr lang="en-US" sz="800" dirty="0" smtClean="0"/>
          </a:p>
          <a:p>
            <a:pPr>
              <a:lnSpc>
                <a:spcPct val="80000"/>
              </a:lnSpc>
            </a:pPr>
            <a:r>
              <a:rPr lang="en-US" sz="800" dirty="0" smtClean="0"/>
              <a:t>The relationship between the bar environment and intoxication is better understood than the role of the bar as an HIV risk </a:t>
            </a:r>
            <a:r>
              <a:rPr lang="en-US" sz="800" dirty="0" err="1" smtClean="0"/>
              <a:t>enviornment</a:t>
            </a:r>
            <a:r>
              <a:rPr lang="en-US" sz="800" dirty="0" smtClean="0"/>
              <a:t>. In her ethnographic study of bars, Cavan describes the social and physical environment and how this environment influences intoxication (Cavan, 1966). </a:t>
            </a:r>
          </a:p>
          <a:p>
            <a:pPr>
              <a:lnSpc>
                <a:spcPct val="80000"/>
              </a:lnSpc>
            </a:pPr>
            <a:endParaRPr lang="en-US" sz="800" dirty="0" smtClean="0"/>
          </a:p>
          <a:p>
            <a:pPr>
              <a:lnSpc>
                <a:spcPct val="80000"/>
              </a:lnSpc>
            </a:pPr>
            <a:r>
              <a:rPr lang="en-US" sz="800" dirty="0" smtClean="0"/>
              <a:t>Quantitative studies have demonstrated an association between loud music at bars and increased alcohol consumption (Gueguen, LeGuellec, &amp; LeGuellec, 2004; van de Goor, Knibbe, &amp; Drop, 1990).</a:t>
            </a:r>
          </a:p>
          <a:p>
            <a:pPr>
              <a:lnSpc>
                <a:spcPct val="80000"/>
              </a:lnSpc>
            </a:pPr>
            <a:endParaRPr lang="en-US" sz="800" dirty="0" smtClean="0"/>
          </a:p>
          <a:p>
            <a:pPr>
              <a:lnSpc>
                <a:spcPct val="80000"/>
              </a:lnSpc>
            </a:pPr>
            <a:r>
              <a:rPr lang="en-US" sz="800" dirty="0" smtClean="0"/>
              <a:t>Functions of alcohol access within the bar (e.g., drink specials, bar server training, and temporary bars) also impact consumption and alcohol-related problems (Clapp, et al., In Press; Howard-Pitney, Johnson, Altman, Hopkins, &amp; Hammond, 1991; Saltz, 1997; Thombs, et al., 2008). </a:t>
            </a:r>
          </a:p>
          <a:p>
            <a:pPr>
              <a:lnSpc>
                <a:spcPct val="80000"/>
              </a:lnSpc>
            </a:pPr>
            <a:endParaRPr lang="en-US" sz="800" dirty="0" smtClean="0"/>
          </a:p>
          <a:p>
            <a:pPr>
              <a:lnSpc>
                <a:spcPct val="80000"/>
              </a:lnSpc>
            </a:pPr>
            <a:r>
              <a:rPr lang="en-US" sz="800" i="1" dirty="0" smtClean="0"/>
              <a:t>In a study of young-adult oriented bars, that person-level variables better predicted breath alcohol concentration than did bar-level variables (Clapp, et al., In Press). Person-level predictors included drinking intentions and plans to continue drinking (Clapp, et al., In Press). Intervening at the person-level with a brief intervention of drinking intentions is, based on this research, the appropriate course of action. </a:t>
            </a:r>
          </a:p>
          <a:p>
            <a:pPr>
              <a:lnSpc>
                <a:spcPct val="80000"/>
              </a:lnSpc>
            </a:pPr>
            <a:endParaRPr lang="en-US" sz="800" dirty="0" smtClean="0"/>
          </a:p>
          <a:p>
            <a:pPr>
              <a:lnSpc>
                <a:spcPct val="80000"/>
              </a:lnSpc>
            </a:pPr>
            <a:r>
              <a:rPr lang="en-US" sz="800" dirty="0" smtClean="0"/>
              <a:t>Patrons of gay bars often rely on these settings as locations to meet future sexual partners and are, therefore, at increased risk of alcohol-related problems (Green &amp; Plant, 2007).  </a:t>
            </a:r>
          </a:p>
          <a:p>
            <a:pPr>
              <a:lnSpc>
                <a:spcPct val="80000"/>
              </a:lnSpc>
            </a:pPr>
            <a:endParaRPr lang="en-US" sz="800" dirty="0" smtClean="0"/>
          </a:p>
          <a:p>
            <a:pPr>
              <a:lnSpc>
                <a:spcPct val="80000"/>
              </a:lnSpc>
            </a:pPr>
            <a:r>
              <a:rPr lang="en-US" sz="800" dirty="0" smtClean="0"/>
              <a:t>Gay bar attendance has been shown to be predictive of HIV risk among MSM with steady partners, even when controlling for alcohol consumption (Fergus, Lewis, Darbes, &amp; Butterfield, 2005). The social and physical aspects of bar environments that contribute to the relationship between gay bar attendance and sexual behavior, however, are not completely clear. </a:t>
            </a:r>
          </a:p>
          <a:p>
            <a:pPr>
              <a:lnSpc>
                <a:spcPct val="80000"/>
              </a:lnSpc>
            </a:pPr>
            <a:endParaRPr lang="en-US" sz="8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Stigma exists</a:t>
            </a:r>
            <a:r>
              <a:rPr lang="en-US" baseline="0" dirty="0" smtClean="0"/>
              <a:t> on multiple ecological levels. </a:t>
            </a:r>
            <a:endParaRPr lang="en-US" dirty="0" smtClean="0"/>
          </a:p>
          <a:p>
            <a:endParaRPr lang="en-US" dirty="0" smtClean="0"/>
          </a:p>
          <a:p>
            <a:r>
              <a:rPr lang="en-US" dirty="0" smtClean="0"/>
              <a:t>Structural stigma is a term used to describe the </a:t>
            </a:r>
            <a:r>
              <a:rPr lang="en-US" dirty="0" err="1" smtClean="0"/>
              <a:t>exo</a:t>
            </a:r>
            <a:r>
              <a:rPr lang="en-US" dirty="0" smtClean="0"/>
              <a:t> system</a:t>
            </a:r>
            <a:r>
              <a:rPr lang="en-US" baseline="0" dirty="0" smtClean="0"/>
              <a:t> of influence from policy, culture, norms etc. </a:t>
            </a:r>
          </a:p>
          <a:p>
            <a:endParaRPr lang="en-US" baseline="0" dirty="0" smtClean="0"/>
          </a:p>
          <a:p>
            <a:r>
              <a:rPr lang="en-US" baseline="0" dirty="0" smtClean="0"/>
              <a:t>This stress experienced by sexual minorities is one proposed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21</a:t>
            </a:fld>
            <a:endParaRPr lang="en-US"/>
          </a:p>
        </p:txBody>
      </p:sp>
    </p:spTree>
    <p:extLst>
      <p:ext uri="{BB962C8B-B14F-4D97-AF65-F5344CB8AC3E}">
        <p14:creationId xmlns:p14="http://schemas.microsoft.com/office/powerpoint/2010/main" val="270464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22</a:t>
            </a:fld>
            <a:endParaRPr lang="en-US"/>
          </a:p>
        </p:txBody>
      </p:sp>
    </p:spTree>
    <p:extLst>
      <p:ext uri="{BB962C8B-B14F-4D97-AF65-F5344CB8AC3E}">
        <p14:creationId xmlns:p14="http://schemas.microsoft.com/office/powerpoint/2010/main" val="41288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Hate crimes</a:t>
            </a:r>
            <a:r>
              <a:rPr lang="en-US" baseline="0" dirty="0" smtClean="0"/>
              <a:t> – define interpersonal stigma when taken to extremes</a:t>
            </a:r>
            <a:endParaRPr lang="en-US" dirty="0" smtClean="0"/>
          </a:p>
          <a:p>
            <a:endParaRPr lang="en-US" dirty="0" smtClean="0"/>
          </a:p>
          <a:p>
            <a:r>
              <a:rPr lang="en-US" dirty="0" smtClean="0"/>
              <a:t>This may influence the environment</a:t>
            </a:r>
            <a:r>
              <a:rPr lang="en-US" baseline="0" dirty="0" smtClean="0"/>
              <a:t> of gay and lesbian bars</a:t>
            </a:r>
          </a:p>
          <a:p>
            <a:endParaRPr lang="en-US" baseline="0" dirty="0" smtClean="0"/>
          </a:p>
          <a:p>
            <a:r>
              <a:rPr lang="en-US" baseline="0" dirty="0" smtClean="0"/>
              <a:t>Being able to locate/identify gay and lesbian bars is important for a sense of community. Although this is not the ONLY type of location that bridges and creates community, it has historical routes in the civil rights movement. Since Stonewall the bar has been one of the cornerstones of the sexual minority environment. Most major US cities have blocks dedicated to sexual minority drinking districts.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23</a:t>
            </a:fld>
            <a:endParaRPr lang="en-US"/>
          </a:p>
        </p:txBody>
      </p:sp>
    </p:spTree>
    <p:extLst>
      <p:ext uri="{BB962C8B-B14F-4D97-AF65-F5344CB8AC3E}">
        <p14:creationId xmlns:p14="http://schemas.microsoft.com/office/powerpoint/2010/main" val="237678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 individuals</a:t>
            </a:r>
            <a:r>
              <a:rPr lang="en-US" baseline="0" dirty="0" smtClean="0"/>
              <a:t> may self-stigmatize, which is commonly called internalized heterosexism or internalized homophobia. </a:t>
            </a:r>
            <a:endParaRPr lang="en-US" dirty="0" smtClean="0"/>
          </a:p>
          <a:p>
            <a:endParaRPr lang="en-US" dirty="0" smtClean="0"/>
          </a:p>
          <a:p>
            <a:r>
              <a:rPr lang="en-US" dirty="0" smtClean="0"/>
              <a:t>Motivation to drink has been conceptualized in three</a:t>
            </a:r>
            <a:r>
              <a:rPr lang="en-US" baseline="0" dirty="0" smtClean="0"/>
              <a:t> ways – coping, social, and enhancement. Alcohol use motivated by coping is more frequent, and is associated with higher rates of alcohol-related problems.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24</a:t>
            </a:fld>
            <a:endParaRPr lang="en-US"/>
          </a:p>
        </p:txBody>
      </p:sp>
    </p:spTree>
    <p:extLst>
      <p:ext uri="{BB962C8B-B14F-4D97-AF65-F5344CB8AC3E}">
        <p14:creationId xmlns:p14="http://schemas.microsoft.com/office/powerpoint/2010/main" val="337067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note that this exemplifies social and enhancement</a:t>
            </a:r>
            <a:r>
              <a:rPr lang="en-US" baseline="0" dirty="0" smtClean="0"/>
              <a:t> motives – sense of belonging in a sexual minority drinking environment serves to enhance mood.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25</a:t>
            </a:fld>
            <a:endParaRPr lang="en-US"/>
          </a:p>
        </p:txBody>
      </p:sp>
    </p:spTree>
    <p:extLst>
      <p:ext uri="{BB962C8B-B14F-4D97-AF65-F5344CB8AC3E}">
        <p14:creationId xmlns:p14="http://schemas.microsoft.com/office/powerpoint/2010/main" val="189956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We know that having sex with a casual partner is more likely to involve condom use than sex with a regular or primary sexual partner. </a:t>
            </a:r>
          </a:p>
          <a:p>
            <a:pPr eaLnBrk="1" hangingPunct="1"/>
            <a:endParaRPr lang="en-US" dirty="0" smtClean="0"/>
          </a:p>
          <a:p>
            <a:pPr eaLnBrk="1" hangingPunct="1"/>
            <a:r>
              <a:rPr lang="en-US" dirty="0" smtClean="0"/>
              <a:t>And as previously discussed, it is possible that alcohol use has some direct negative effect on condom use. </a:t>
            </a:r>
          </a:p>
          <a:p>
            <a:pPr eaLnBrk="1" hangingPunct="1"/>
            <a:endParaRPr lang="en-US" dirty="0" smtClean="0"/>
          </a:p>
          <a:p>
            <a:pPr eaLnBrk="1" hangingPunct="1"/>
            <a:r>
              <a:rPr lang="en-US" dirty="0" smtClean="0"/>
              <a:t>In this model, however, we note that the setting may play a role in linking alcohol use and casual partnerships. This setting is a risk environment for both alcohol-related problems as well as sexual relationships with casual partners. </a:t>
            </a:r>
          </a:p>
        </p:txBody>
      </p:sp>
      <p:sp>
        <p:nvSpPr>
          <p:cNvPr id="56324" name="Slide Number Placeholder 3"/>
          <p:cNvSpPr>
            <a:spLocks noGrp="1"/>
          </p:cNvSpPr>
          <p:nvPr>
            <p:ph type="sldNum" sz="quarter" idx="5"/>
          </p:nvPr>
        </p:nvSpPr>
        <p:spPr>
          <a:noFill/>
        </p:spPr>
        <p:txBody>
          <a:bodyPr/>
          <a:lstStyle/>
          <a:p>
            <a:fld id="{2F4BC99C-E70F-421F-9F64-602733F7BEA2}"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27</a:t>
            </a:fld>
            <a:endParaRPr lang="en-US"/>
          </a:p>
        </p:txBody>
      </p:sp>
    </p:spTree>
    <p:extLst>
      <p:ext uri="{BB962C8B-B14F-4D97-AF65-F5344CB8AC3E}">
        <p14:creationId xmlns:p14="http://schemas.microsoft.com/office/powerpoint/2010/main" val="118578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team</a:t>
            </a:r>
            <a:r>
              <a:rPr lang="en-US" baseline="0" dirty="0" smtClean="0"/>
              <a:t> consisted of one paid graduate research assistant and many volunteer undergraduate students who wanted research experience. The team typically consisted of at least 6 individuals. One individual would be a dedicated </a:t>
            </a:r>
            <a:r>
              <a:rPr lang="en-US" baseline="0" dirty="0" err="1" smtClean="0"/>
              <a:t>rectuiter</a:t>
            </a:r>
            <a:r>
              <a:rPr lang="en-US" baseline="0" dirty="0" smtClean="0"/>
              <a:t>, four to conduct surveys and breath samples, and the graduate student to ensure that the process was running smoothly and to supervise data collection and collection procedures. </a:t>
            </a:r>
            <a:endParaRPr lang="en-US" dirty="0" smtClean="0"/>
          </a:p>
          <a:p>
            <a:endParaRPr lang="en-US" dirty="0" smtClean="0"/>
          </a:p>
          <a:p>
            <a:r>
              <a:rPr lang="en-US" dirty="0" smtClean="0"/>
              <a:t>Identified sexual minority serving bars in Tulsa metropolitan area</a:t>
            </a:r>
          </a:p>
          <a:p>
            <a:endParaRPr lang="en-US" dirty="0" smtClean="0"/>
          </a:p>
          <a:p>
            <a:r>
              <a:rPr lang="en-US" dirty="0" smtClean="0"/>
              <a:t>Note that these bars are widely dispersed</a:t>
            </a:r>
            <a:r>
              <a:rPr lang="en-US" baseline="0" dirty="0" smtClean="0"/>
              <a:t> throughout Tulsa. </a:t>
            </a:r>
          </a:p>
          <a:p>
            <a:endParaRPr lang="en-US" baseline="0" dirty="0" smtClean="0"/>
          </a:p>
          <a:p>
            <a:r>
              <a:rPr lang="en-US" baseline="0" dirty="0" smtClean="0"/>
              <a:t>Asked permission of bar managers to conduct research at the bar; Chose bars that were oriented toward males, or gay bars. </a:t>
            </a:r>
          </a:p>
          <a:p>
            <a:endParaRPr lang="en-US" baseline="0" dirty="0" smtClean="0"/>
          </a:p>
          <a:p>
            <a:r>
              <a:rPr lang="en-US" baseline="0" dirty="0" smtClean="0"/>
              <a:t>Sampled each bar on two nights. </a:t>
            </a:r>
          </a:p>
        </p:txBody>
      </p:sp>
      <p:sp>
        <p:nvSpPr>
          <p:cNvPr id="4" name="Slide Number Placeholder 3"/>
          <p:cNvSpPr>
            <a:spLocks noGrp="1"/>
          </p:cNvSpPr>
          <p:nvPr>
            <p:ph type="sldNum" sz="quarter" idx="10"/>
          </p:nvPr>
        </p:nvSpPr>
        <p:spPr/>
        <p:txBody>
          <a:bodyPr/>
          <a:lstStyle/>
          <a:p>
            <a:fld id="{DDA2792B-6B96-DA4D-8AA4-7462A19DA88E}" type="slidenum">
              <a:rPr lang="en-US" smtClean="0"/>
              <a:t>28</a:t>
            </a:fld>
            <a:endParaRPr lang="en-US"/>
          </a:p>
        </p:txBody>
      </p:sp>
    </p:spTree>
    <p:extLst>
      <p:ext uri="{BB962C8B-B14F-4D97-AF65-F5344CB8AC3E}">
        <p14:creationId xmlns:p14="http://schemas.microsoft.com/office/powerpoint/2010/main" val="4081052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a:t>
            </a:r>
            <a:r>
              <a:rPr lang="en-US" baseline="0" dirty="0" smtClean="0"/>
              <a:t> the sexual minority drinking environments in OKC are centralized – and clearly look like gay bars</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29</a:t>
            </a:fld>
            <a:endParaRPr lang="en-US"/>
          </a:p>
        </p:txBody>
      </p:sp>
    </p:spTree>
    <p:extLst>
      <p:ext uri="{BB962C8B-B14F-4D97-AF65-F5344CB8AC3E}">
        <p14:creationId xmlns:p14="http://schemas.microsoft.com/office/powerpoint/2010/main" val="67812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F639E1B6-29CB-47D9-8294-438B1774928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set up outside of</a:t>
            </a:r>
            <a:r>
              <a:rPr lang="en-US" baseline="0" dirty="0" smtClean="0"/>
              <a:t> a bar on a given night between 9 and 9:30 – identifying all entrance and exits. </a:t>
            </a:r>
          </a:p>
          <a:p>
            <a:endParaRPr lang="en-US" baseline="0" dirty="0" smtClean="0"/>
          </a:p>
          <a:p>
            <a:r>
              <a:rPr lang="en-US" dirty="0" smtClean="0"/>
              <a:t>Groups</a:t>
            </a:r>
            <a:r>
              <a:rPr lang="en-US" baseline="0" dirty="0" smtClean="0"/>
              <a:t> of subjects were recruited for participation following a random interval. A die was rolled the day of data collection to determine the recruitment interval (1 – 6). </a:t>
            </a:r>
          </a:p>
          <a:p>
            <a:endParaRPr lang="en-US" baseline="0" dirty="0" smtClean="0"/>
          </a:p>
          <a:p>
            <a:r>
              <a:rPr lang="en-US" baseline="0" dirty="0" smtClean="0"/>
              <a:t>After consent participants were recruited to participate in a 4 week telephone follow-up survey. – this will be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30</a:t>
            </a:fld>
            <a:endParaRPr lang="en-US"/>
          </a:p>
        </p:txBody>
      </p:sp>
    </p:spTree>
    <p:extLst>
      <p:ext uri="{BB962C8B-B14F-4D97-AF65-F5344CB8AC3E}">
        <p14:creationId xmlns:p14="http://schemas.microsoft.com/office/powerpoint/2010/main" val="3375160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who agreed</a:t>
            </a:r>
            <a:r>
              <a:rPr lang="en-US" baseline="0" dirty="0" smtClean="0"/>
              <a:t> to participate were asked to give a breath sample and complete a brief survey before entering the bar. </a:t>
            </a:r>
          </a:p>
          <a:p>
            <a:endParaRPr lang="en-US" baseline="0" dirty="0" smtClean="0"/>
          </a:p>
          <a:p>
            <a:r>
              <a:rPr lang="en-US" baseline="0" dirty="0" smtClean="0"/>
              <a:t>Participants were given a wrist band with their unique identifier written on it. </a:t>
            </a:r>
          </a:p>
          <a:p>
            <a:endParaRPr lang="en-US" baseline="0" dirty="0" smtClean="0"/>
          </a:p>
          <a:p>
            <a:r>
              <a:rPr lang="en-US" baseline="0" dirty="0" smtClean="0"/>
              <a:t>They were identified by the wrist band at exit from the bar, asked to complete another brief survey and to give a final breath sample. </a:t>
            </a:r>
          </a:p>
          <a:p>
            <a:endParaRPr lang="en-US" baseline="0" dirty="0" smtClean="0"/>
          </a:p>
          <a:p>
            <a:r>
              <a:rPr lang="en-US" baseline="0" dirty="0" smtClean="0"/>
              <a:t>Breath values are more reliable than calculating BAC from self-report. </a:t>
            </a:r>
            <a:r>
              <a:rPr lang="en-US" baseline="0" dirty="0" err="1" smtClean="0"/>
              <a:t>Participats</a:t>
            </a:r>
            <a:r>
              <a:rPr lang="en-US" baseline="0" dirty="0" smtClean="0"/>
              <a:t> drinking in bars do give a more accurate representation of the number of drinks consumed; however, gender questions among sexual minorities may be misleading (gender versus sex), and many individuals misreport weight and drinking time. In Oklahoma, this is further complicated by the 3.2 versus full point beer consumption – many consumers may not know which type of alcohol they are consuming.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31</a:t>
            </a:fld>
            <a:endParaRPr lang="en-US"/>
          </a:p>
        </p:txBody>
      </p:sp>
    </p:spTree>
    <p:extLst>
      <p:ext uri="{BB962C8B-B14F-4D97-AF65-F5344CB8AC3E}">
        <p14:creationId xmlns:p14="http://schemas.microsoft.com/office/powerpoint/2010/main" val="296046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32</a:t>
            </a:fld>
            <a:endParaRPr lang="en-US"/>
          </a:p>
        </p:txBody>
      </p:sp>
    </p:spTree>
    <p:extLst>
      <p:ext uri="{BB962C8B-B14F-4D97-AF65-F5344CB8AC3E}">
        <p14:creationId xmlns:p14="http://schemas.microsoft.com/office/powerpoint/2010/main" val="1185783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Recruited a total of 127 participants… Lost 17 before exit</a:t>
            </a:r>
            <a:r>
              <a:rPr lang="en-US" baseline="0" dirty="0" smtClean="0"/>
              <a:t> from the bar – 110 completed the exit survey </a:t>
            </a:r>
          </a:p>
          <a:p>
            <a:endParaRPr lang="en-US" baseline="0" dirty="0" smtClean="0"/>
          </a:p>
          <a:p>
            <a:r>
              <a:rPr lang="en-US" baseline="0" dirty="0" smtClean="0"/>
              <a:t>While there is nesting by bar and by night of data collection, the sample sizes are insufficient to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33</a:t>
            </a:fld>
            <a:endParaRPr lang="en-US"/>
          </a:p>
        </p:txBody>
      </p:sp>
    </p:spTree>
    <p:extLst>
      <p:ext uri="{BB962C8B-B14F-4D97-AF65-F5344CB8AC3E}">
        <p14:creationId xmlns:p14="http://schemas.microsoft.com/office/powerpoint/2010/main" val="3310339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&amp; race were measured at entrance</a:t>
            </a:r>
          </a:p>
          <a:p>
            <a:endParaRPr lang="en-US" dirty="0" smtClean="0"/>
          </a:p>
          <a:p>
            <a:r>
              <a:rPr lang="en-US" dirty="0" smtClean="0"/>
              <a:t>Sexual minority status measured at exit</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34</a:t>
            </a:fld>
            <a:endParaRPr lang="en-US"/>
          </a:p>
        </p:txBody>
      </p:sp>
    </p:spTree>
    <p:extLst>
      <p:ext uri="{BB962C8B-B14F-4D97-AF65-F5344CB8AC3E}">
        <p14:creationId xmlns:p14="http://schemas.microsoft.com/office/powerpoint/2010/main" val="3299172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status of the sample varies widely.</a:t>
            </a:r>
            <a:r>
              <a:rPr lang="en-US" baseline="0" dirty="0" smtClean="0"/>
              <a:t> Generally, majority of participants had not completed a 4-year degree.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35</a:t>
            </a:fld>
            <a:endParaRPr lang="en-US"/>
          </a:p>
        </p:txBody>
      </p:sp>
    </p:spTree>
    <p:extLst>
      <p:ext uri="{BB962C8B-B14F-4D97-AF65-F5344CB8AC3E}">
        <p14:creationId xmlns:p14="http://schemas.microsoft.com/office/powerpoint/2010/main" val="3299172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status of the sample varies widely.</a:t>
            </a:r>
            <a:r>
              <a:rPr lang="en-US" baseline="0" dirty="0" smtClean="0"/>
              <a:t> Generally, majority of participants had not completed a 4-year degree.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36</a:t>
            </a:fld>
            <a:endParaRPr lang="en-US"/>
          </a:p>
        </p:txBody>
      </p:sp>
    </p:spTree>
    <p:extLst>
      <p:ext uri="{BB962C8B-B14F-4D97-AF65-F5344CB8AC3E}">
        <p14:creationId xmlns:p14="http://schemas.microsoft.com/office/powerpoint/2010/main" val="3299172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37</a:t>
            </a:fld>
            <a:endParaRPr lang="en-US"/>
          </a:p>
        </p:txBody>
      </p:sp>
    </p:spTree>
    <p:extLst>
      <p:ext uri="{BB962C8B-B14F-4D97-AF65-F5344CB8AC3E}">
        <p14:creationId xmlns:p14="http://schemas.microsoft.com/office/powerpoint/2010/main" val="1330007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chi </a:t>
            </a:r>
            <a:r>
              <a:rPr lang="en-US" dirty="0" err="1" smtClean="0"/>
              <a:t>squre</a:t>
            </a:r>
            <a:r>
              <a:rPr lang="en-US" dirty="0" smtClean="0"/>
              <a:t> and t-tests</a:t>
            </a:r>
            <a:r>
              <a:rPr lang="en-US" baseline="0" dirty="0" smtClean="0"/>
              <a:t> as appropriate to test the bivariate relationships. Although only entrant BrAC, pre-drinking, and transportation plans were identified as significant </a:t>
            </a:r>
            <a:r>
              <a:rPr lang="en-US" baseline="0" dirty="0" err="1" smtClean="0"/>
              <a:t>bicariate</a:t>
            </a:r>
            <a:r>
              <a:rPr lang="en-US" baseline="0" dirty="0" smtClean="0"/>
              <a:t> predictors of BrAC at exit, the demographic variables and bar number were retained in the final model.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38</a:t>
            </a:fld>
            <a:endParaRPr lang="en-US"/>
          </a:p>
        </p:txBody>
      </p:sp>
    </p:spTree>
    <p:extLst>
      <p:ext uri="{BB962C8B-B14F-4D97-AF65-F5344CB8AC3E}">
        <p14:creationId xmlns:p14="http://schemas.microsoft.com/office/powerpoint/2010/main" val="2185215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statistically significant predictor of BrAC at exit. – note endorsed by only 7 people</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39</a:t>
            </a:fld>
            <a:endParaRPr lang="en-US"/>
          </a:p>
        </p:txBody>
      </p:sp>
    </p:spTree>
    <p:extLst>
      <p:ext uri="{BB962C8B-B14F-4D97-AF65-F5344CB8AC3E}">
        <p14:creationId xmlns:p14="http://schemas.microsoft.com/office/powerpoint/2010/main" val="218521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other category used to define individuals who are not sexual majority or heterosexual.</a:t>
            </a:r>
            <a:r>
              <a:rPr lang="en-US" baseline="0" dirty="0" smtClean="0"/>
              <a:t> Sexual minorities include…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OxFam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Sexual minorities can be defined as persons of a sexual orientation which is not part of the majority, or whose practices differ from the majority of the surrounding society. Initially, the term referred primarily to lesbians and gays, but it has come to include bisexuals and the wide spectrum of transgendered people: lesbians, male homosexuals (gays), bisexuals, the transgendered (those whose gender identity does not match their assigned sex) and inter-sexed (those whose biological sex cannot be clearly defined as male or female). These days, they are often referred to in short as LGBTI. This term also includes people who may not identify themselves in any such category but may practice the same sexual activities. An example of this is men who have sex with men but who do not perceive themselves as gay or bisexual.”</a:t>
            </a:r>
          </a:p>
          <a:p>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a:t>
            </a:fld>
            <a:endParaRPr lang="en-US"/>
          </a:p>
        </p:txBody>
      </p:sp>
    </p:spTree>
    <p:extLst>
      <p:ext uri="{BB962C8B-B14F-4D97-AF65-F5344CB8AC3E}">
        <p14:creationId xmlns:p14="http://schemas.microsoft.com/office/powerpoint/2010/main" val="3639468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 we switch from SPSS output to </a:t>
            </a:r>
            <a:r>
              <a:rPr lang="en-US" baseline="0" dirty="0" err="1" smtClean="0"/>
              <a:t>Stata</a:t>
            </a:r>
            <a:r>
              <a:rPr lang="en-US" baseline="0" dirty="0" smtClean="0"/>
              <a:t> output. I had a substantial amount of missing exit BrAC data. Using the FMIL function – created 50 iterations of datasets to approximate the missing data. </a:t>
            </a:r>
            <a:endParaRPr lang="en-US" dirty="0" smtClean="0"/>
          </a:p>
          <a:p>
            <a:endParaRPr lang="en-US" dirty="0" smtClean="0"/>
          </a:p>
          <a:p>
            <a:r>
              <a:rPr lang="en-US" dirty="0" smtClean="0"/>
              <a:t>Technically this model should control</a:t>
            </a:r>
            <a:r>
              <a:rPr lang="en-US" baseline="0" dirty="0" smtClean="0"/>
              <a:t> for effects of nesting by night of data collection and by bar; however, the small sample size limits multi-level analyses that can be conducted on this data. </a:t>
            </a:r>
          </a:p>
          <a:p>
            <a:endParaRPr lang="en-US" baseline="0" dirty="0" smtClean="0"/>
          </a:p>
          <a:p>
            <a:r>
              <a:rPr lang="en-US" baseline="0" dirty="0" smtClean="0"/>
              <a:t>We are able to control for demographic characteristics and for the bar environment, generally. The bar itself has no influence on BrAC at exit from the bar; however, drinking behaviors before entering and plans for getting home are significant predictors of BrAC at exit from the bar.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40</a:t>
            </a:fld>
            <a:endParaRPr lang="en-US"/>
          </a:p>
        </p:txBody>
      </p:sp>
    </p:spTree>
    <p:extLst>
      <p:ext uri="{BB962C8B-B14F-4D97-AF65-F5344CB8AC3E}">
        <p14:creationId xmlns:p14="http://schemas.microsoft.com/office/powerpoint/2010/main" val="631456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41</a:t>
            </a:fld>
            <a:endParaRPr lang="en-US"/>
          </a:p>
        </p:txBody>
      </p:sp>
    </p:spTree>
    <p:extLst>
      <p:ext uri="{BB962C8B-B14F-4D97-AF65-F5344CB8AC3E}">
        <p14:creationId xmlns:p14="http://schemas.microsoft.com/office/powerpoint/2010/main" val="3964664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research suggests</a:t>
            </a:r>
            <a:r>
              <a:rPr lang="en-US" baseline="0" dirty="0" smtClean="0"/>
              <a:t> 0.05 increases in BrAC regardless of consumption before entering the bar… so a sober person would be likely to leave the bar with a 0.05 BrAC and someone who had been drinking would be higher. We see a differential effect in this study. </a:t>
            </a:r>
          </a:p>
          <a:p>
            <a:endParaRPr lang="en-US" baseline="0" dirty="0" smtClean="0"/>
          </a:p>
          <a:p>
            <a:r>
              <a:rPr lang="en-US" baseline="0" dirty="0" smtClean="0"/>
              <a:t>Individuals who drank before the bar increased BrAC by a mean of 0.06</a:t>
            </a:r>
          </a:p>
          <a:p>
            <a:endParaRPr lang="en-US" baseline="0" dirty="0" smtClean="0"/>
          </a:p>
          <a:p>
            <a:r>
              <a:rPr lang="en-US" baseline="0" dirty="0" smtClean="0"/>
              <a:t>Individuals who entered the bar sober increased BrAC by a mean of 0.03 standard deviations are identical.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42</a:t>
            </a:fld>
            <a:endParaRPr lang="en-US"/>
          </a:p>
        </p:txBody>
      </p:sp>
    </p:spTree>
    <p:extLst>
      <p:ext uri="{BB962C8B-B14F-4D97-AF65-F5344CB8AC3E}">
        <p14:creationId xmlns:p14="http://schemas.microsoft.com/office/powerpoint/2010/main" val="4223885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transportation home from</a:t>
            </a:r>
            <a:r>
              <a:rPr lang="en-US" baseline="0" dirty="0" smtClean="0"/>
              <a:t> a drinking environment is the key risk factor for individuals. However, this sample was one of the first that is very safe. If individual plan to drive, they are well under the legal limit (on average) and below the level of deteriorating effects of driving at 0.05. </a:t>
            </a:r>
          </a:p>
          <a:p>
            <a:endParaRPr lang="en-US" baseline="0" dirty="0" smtClean="0"/>
          </a:p>
          <a:p>
            <a:r>
              <a:rPr lang="en-US" baseline="0" dirty="0" smtClean="0"/>
              <a:t>To explain this phenomenon, we need to return to the interpersonal stigma piece from the introduction. There is only one cab company in the Tulsa metropolitan area that the bars trust to get patrons home. Patrons don’t drink to excess when planning to drive because there is no alternative – there is no one else to help.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43</a:t>
            </a:fld>
            <a:endParaRPr lang="en-US"/>
          </a:p>
        </p:txBody>
      </p:sp>
    </p:spTree>
    <p:extLst>
      <p:ext uri="{BB962C8B-B14F-4D97-AF65-F5344CB8AC3E}">
        <p14:creationId xmlns:p14="http://schemas.microsoft.com/office/powerpoint/2010/main" val="695057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Approaches</a:t>
            </a:r>
            <a:r>
              <a:rPr lang="en-US" baseline="0" dirty="0" smtClean="0"/>
              <a:t> which may address structural stigma – if addressed from ground up are more meaningful.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44</a:t>
            </a:fld>
            <a:endParaRPr lang="en-US"/>
          </a:p>
        </p:txBody>
      </p:sp>
    </p:spTree>
    <p:extLst>
      <p:ext uri="{BB962C8B-B14F-4D97-AF65-F5344CB8AC3E}">
        <p14:creationId xmlns:p14="http://schemas.microsoft.com/office/powerpoint/2010/main" val="4255640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of inclusion</a:t>
            </a:r>
            <a:r>
              <a:rPr lang="en-US" baseline="0" dirty="0" smtClean="0"/>
              <a:t> help children in schools; universities; and protect rights in the job market</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45</a:t>
            </a:fld>
            <a:endParaRPr lang="en-US"/>
          </a:p>
        </p:txBody>
      </p:sp>
    </p:spTree>
    <p:extLst>
      <p:ext uri="{BB962C8B-B14F-4D97-AF65-F5344CB8AC3E}">
        <p14:creationId xmlns:p14="http://schemas.microsoft.com/office/powerpoint/2010/main" val="2781318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Stats from national alliance</a:t>
            </a:r>
            <a:r>
              <a:rPr lang="en-US" baseline="0" dirty="0" smtClean="0"/>
              <a:t> to end homelessness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Overall 50% of homeless youth were asked to leave by a parent.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DA2792B-6B96-DA4D-8AA4-7462A19DA88E}" type="slidenum">
              <a:rPr lang="en-US" smtClean="0"/>
              <a:t>46</a:t>
            </a:fld>
            <a:endParaRPr lang="en-US"/>
          </a:p>
        </p:txBody>
      </p:sp>
    </p:spTree>
    <p:extLst>
      <p:ext uri="{BB962C8B-B14F-4D97-AF65-F5344CB8AC3E}">
        <p14:creationId xmlns:p14="http://schemas.microsoft.com/office/powerpoint/2010/main" val="238614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Hillcrest youth center – drop</a:t>
            </a:r>
            <a:r>
              <a:rPr lang="en-US" sz="1200" kern="1200" baseline="0" dirty="0" smtClean="0">
                <a:solidFill>
                  <a:schemeClr val="tx1"/>
                </a:solidFill>
                <a:latin typeface="+mn-lt"/>
                <a:ea typeface="+mn-ea"/>
                <a:cs typeface="+mn-cs"/>
              </a:rPr>
              <a:t> in space for youth age 14 – 18.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Youth supportive housing project. This cutting-edge program is one of the first projects of its kind in the United States. The Youth Housing project provides 23 units of affordable, supportive housing for youth between 18-24 years of age, with a special focus on LGBTQ+ youth. These high-risk youth were living in the streets or in public spaces after having been ejected from their homes because of their sexual orientation.</a:t>
            </a:r>
          </a:p>
          <a:p>
            <a:endParaRPr lang="en-US" b="1" dirty="0" smtClean="0"/>
          </a:p>
          <a:p>
            <a:endParaRPr lang="en-US" b="1" dirty="0" smtClean="0"/>
          </a:p>
          <a:p>
            <a:r>
              <a:rPr lang="en-US" b="1" dirty="0" smtClean="0"/>
              <a:t>Programs in </a:t>
            </a:r>
            <a:r>
              <a:rPr lang="en-US" b="1" dirty="0" err="1" smtClean="0"/>
              <a:t>tulsa</a:t>
            </a:r>
            <a:r>
              <a:rPr lang="en-US" b="1" baseline="0" dirty="0" smtClean="0"/>
              <a:t> are for homeless youth in general, but are accepting of LGBT youth. </a:t>
            </a:r>
            <a:endParaRPr lang="en-US" b="1" dirty="0"/>
          </a:p>
        </p:txBody>
      </p:sp>
      <p:sp>
        <p:nvSpPr>
          <p:cNvPr id="4" name="Slide Number Placeholder 3"/>
          <p:cNvSpPr>
            <a:spLocks noGrp="1"/>
          </p:cNvSpPr>
          <p:nvPr>
            <p:ph type="sldNum" sz="quarter" idx="10"/>
          </p:nvPr>
        </p:nvSpPr>
        <p:spPr/>
        <p:txBody>
          <a:bodyPr/>
          <a:lstStyle/>
          <a:p>
            <a:fld id="{DDA2792B-6B96-DA4D-8AA4-7462A19DA88E}" type="slidenum">
              <a:rPr lang="en-US" smtClean="0"/>
              <a:t>47</a:t>
            </a:fld>
            <a:endParaRPr lang="en-US"/>
          </a:p>
        </p:txBody>
      </p:sp>
    </p:spTree>
    <p:extLst>
      <p:ext uri="{BB962C8B-B14F-4D97-AF65-F5344CB8AC3E}">
        <p14:creationId xmlns:p14="http://schemas.microsoft.com/office/powerpoint/2010/main" val="538509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48</a:t>
            </a:fld>
            <a:endParaRPr lang="en-US"/>
          </a:p>
        </p:txBody>
      </p:sp>
    </p:spTree>
    <p:extLst>
      <p:ext uri="{BB962C8B-B14F-4D97-AF65-F5344CB8AC3E}">
        <p14:creationId xmlns:p14="http://schemas.microsoft.com/office/powerpoint/2010/main" val="342283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5</a:t>
            </a:fld>
            <a:endParaRPr lang="en-US"/>
          </a:p>
        </p:txBody>
      </p:sp>
    </p:spTree>
    <p:extLst>
      <p:ext uri="{BB962C8B-B14F-4D97-AF65-F5344CB8AC3E}">
        <p14:creationId xmlns:p14="http://schemas.microsoft.com/office/powerpoint/2010/main" val="103701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Begins at younger ages than heterosexual peers &amp; is associated with higher rates of heavy episodic drinking (Corliss et al 2008)</a:t>
            </a:r>
          </a:p>
          <a:p>
            <a:r>
              <a:rPr lang="en-US" dirty="0" smtClean="0"/>
              <a:t>HED =</a:t>
            </a:r>
            <a:r>
              <a:rPr lang="en-US" baseline="0" dirty="0" smtClean="0"/>
              <a:t> binge drinking</a:t>
            </a:r>
          </a:p>
          <a:p>
            <a:endParaRPr lang="en-US" baseline="0" dirty="0" smtClean="0"/>
          </a:p>
          <a:p>
            <a:r>
              <a:rPr lang="en-US" baseline="0" dirty="0" smtClean="0"/>
              <a:t>In a longitudinal study, Female sexual minorities drank at higher rates than </a:t>
            </a:r>
            <a:r>
              <a:rPr lang="en-US" baseline="0" dirty="0" err="1" smtClean="0"/>
              <a:t>heteroseuxal</a:t>
            </a:r>
            <a:r>
              <a:rPr lang="en-US" baseline="0" dirty="0" smtClean="0"/>
              <a:t> peers in high school; while male sexual minorities </a:t>
            </a:r>
            <a:r>
              <a:rPr lang="en-US" baseline="0" dirty="0" err="1" smtClean="0"/>
              <a:t>driank</a:t>
            </a:r>
            <a:r>
              <a:rPr lang="en-US" baseline="0" dirty="0" smtClean="0"/>
              <a:t> at higher rates than hetero peers during transition to college  (</a:t>
            </a:r>
            <a:r>
              <a:rPr lang="en-US" baseline="0" dirty="0" err="1" smtClean="0"/>
              <a:t>Hatzenbuehler</a:t>
            </a:r>
            <a:r>
              <a:rPr lang="en-US" baseline="0" dirty="0" smtClean="0"/>
              <a:t>)  -- this finding was not replicated among males in a national cross-sectional survey. </a:t>
            </a:r>
            <a:endParaRPr lang="en-US" dirty="0"/>
          </a:p>
        </p:txBody>
      </p:sp>
      <p:sp>
        <p:nvSpPr>
          <p:cNvPr id="4" name="Slide Number Placeholder 3"/>
          <p:cNvSpPr>
            <a:spLocks noGrp="1"/>
          </p:cNvSpPr>
          <p:nvPr>
            <p:ph type="sldNum" sz="quarter" idx="10"/>
          </p:nvPr>
        </p:nvSpPr>
        <p:spPr/>
        <p:txBody>
          <a:bodyPr/>
          <a:lstStyle/>
          <a:p>
            <a:fld id="{DDA2792B-6B96-DA4D-8AA4-7462A19DA88E}" type="slidenum">
              <a:rPr lang="en-US" smtClean="0"/>
              <a:t>6</a:t>
            </a:fld>
            <a:endParaRPr lang="en-US"/>
          </a:p>
        </p:txBody>
      </p:sp>
    </p:spTree>
    <p:extLst>
      <p:ext uri="{BB962C8B-B14F-4D97-AF65-F5344CB8AC3E}">
        <p14:creationId xmlns:p14="http://schemas.microsoft.com/office/powerpoint/2010/main" val="88249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A large scale random household survey identified few differences between the drinking patterns of homosexual and heterosexual men (Stall &amp; Wiley, 1988). </a:t>
            </a:r>
          </a:p>
          <a:p>
            <a:endParaRPr lang="en-US" dirty="0" smtClean="0"/>
          </a:p>
          <a:p>
            <a:r>
              <a:rPr lang="en-US" dirty="0" smtClean="0"/>
              <a:t>*read slide*</a:t>
            </a:r>
          </a:p>
          <a:p>
            <a:endParaRPr lang="en-US" dirty="0" smtClean="0"/>
          </a:p>
          <a:p>
            <a:r>
              <a:rPr lang="en-US" i="1" dirty="0" smtClean="0"/>
              <a:t>Heavy alcohol consumption was also common among Latino MSM in Chicago and San Francisco: over a third of the Chicago sample and approximately one-sixth of the San Francisco sample reported heavy alcohol use (Ramirez-Valles, Garcia, Campbell, Diaz, &amp; Heckathorn, 2008). This is particularly important given the large Latino population in San Diego. </a:t>
            </a:r>
          </a:p>
          <a:p>
            <a:endParaRPr lang="en-US" dirty="0" smtClean="0"/>
          </a:p>
        </p:txBody>
      </p:sp>
      <p:sp>
        <p:nvSpPr>
          <p:cNvPr id="46084" name="Slide Number Placeholder 3"/>
          <p:cNvSpPr>
            <a:spLocks noGrp="1"/>
          </p:cNvSpPr>
          <p:nvPr>
            <p:ph type="sldNum" sz="quarter" idx="5"/>
          </p:nvPr>
        </p:nvSpPr>
        <p:spPr>
          <a:noFill/>
        </p:spPr>
        <p:txBody>
          <a:bodyPr/>
          <a:lstStyle/>
          <a:p>
            <a:fld id="{07653644-D452-48F2-9F05-D468E1DDABF5}"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2792B-6B96-DA4D-8AA4-7462A19DA88E}" type="slidenum">
              <a:rPr lang="en-US" smtClean="0"/>
              <a:t>8</a:t>
            </a:fld>
            <a:endParaRPr lang="en-US"/>
          </a:p>
        </p:txBody>
      </p:sp>
    </p:spTree>
    <p:extLst>
      <p:ext uri="{BB962C8B-B14F-4D97-AF65-F5344CB8AC3E}">
        <p14:creationId xmlns:p14="http://schemas.microsoft.com/office/powerpoint/2010/main" val="245843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Immediate and short-term risks of alcohol use include: unintentional injuries, violence, alcohol poisoning, and unplanned or unprotected sexual behavior (Wechsler, Davenport, Dowdall, Moeykens, &amp; Catillo, 1994; Smith, Branas, &amp; Miller, 1998; Sanap &amp; Chapman, 2003). </a:t>
            </a:r>
          </a:p>
          <a:p>
            <a:endParaRPr lang="en-US" dirty="0" smtClean="0"/>
          </a:p>
          <a:p>
            <a:r>
              <a:rPr lang="en-US" dirty="0" smtClean="0"/>
              <a:t>Risks of unprotected sexual behavior are particularly salient among men who have sex with men (MSM) because they continue to make up a large proportion of HIV cases: 67% of HIV infections among men are through unprotected sexual contact with another male (CDC, 2005).  (Chart on left)</a:t>
            </a:r>
          </a:p>
          <a:p>
            <a:endParaRPr lang="en-US" dirty="0" smtClean="0"/>
          </a:p>
          <a:p>
            <a:r>
              <a:rPr lang="en-US" i="1" dirty="0" smtClean="0"/>
              <a:t>Chart on right – 2005 number of MSM currently living with HIV/AIDS in the US</a:t>
            </a:r>
          </a:p>
          <a:p>
            <a:endParaRPr lang="en-US" dirty="0" smtClean="0"/>
          </a:p>
        </p:txBody>
      </p:sp>
      <p:sp>
        <p:nvSpPr>
          <p:cNvPr id="47108" name="Slide Number Placeholder 3"/>
          <p:cNvSpPr>
            <a:spLocks noGrp="1"/>
          </p:cNvSpPr>
          <p:nvPr>
            <p:ph type="sldNum" sz="quarter" idx="5"/>
          </p:nvPr>
        </p:nvSpPr>
        <p:spPr>
          <a:noFill/>
        </p:spPr>
        <p:txBody>
          <a:bodyPr/>
          <a:lstStyle/>
          <a:p>
            <a:fld id="{DE86217A-6B89-448D-B7ED-B1E97AA749F2}"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DE91A-B028-A149-BC48-9829BC580CFC}"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236565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DE91A-B028-A149-BC48-9829BC580CFC}"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339939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DE91A-B028-A149-BC48-9829BC580CFC}"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228048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DE91A-B028-A149-BC48-9829BC580CFC}"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141176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DE91A-B028-A149-BC48-9829BC580CFC}"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332483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ADE91A-B028-A149-BC48-9829BC580CFC}"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256816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ADE91A-B028-A149-BC48-9829BC580CFC}" type="datetimeFigureOut">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2451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DE91A-B028-A149-BC48-9829BC580CFC}" type="datetimeFigureOut">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181420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DE91A-B028-A149-BC48-9829BC580CFC}" type="datetimeFigureOut">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296752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DE91A-B028-A149-BC48-9829BC580CFC}"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383925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DE91A-B028-A149-BC48-9829BC580CFC}"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77CFE-B0B9-4049-968F-5F763A89A90C}" type="slidenum">
              <a:rPr lang="en-US" smtClean="0"/>
              <a:t>‹#›</a:t>
            </a:fld>
            <a:endParaRPr lang="en-US"/>
          </a:p>
        </p:txBody>
      </p:sp>
    </p:spTree>
    <p:extLst>
      <p:ext uri="{BB962C8B-B14F-4D97-AF65-F5344CB8AC3E}">
        <p14:creationId xmlns:p14="http://schemas.microsoft.com/office/powerpoint/2010/main" val="4050268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DE91A-B028-A149-BC48-9829BC580CFC}" type="datetimeFigureOut">
              <a:rPr lang="en-US" smtClean="0"/>
              <a:t>11/13/14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77CFE-B0B9-4049-968F-5F763A89A90C}" type="slidenum">
              <a:rPr lang="en-US" smtClean="0"/>
              <a:t>‹#›</a:t>
            </a:fld>
            <a:endParaRPr lang="en-US"/>
          </a:p>
        </p:txBody>
      </p:sp>
    </p:spTree>
    <p:extLst>
      <p:ext uri="{BB962C8B-B14F-4D97-AF65-F5344CB8AC3E}">
        <p14:creationId xmlns:p14="http://schemas.microsoft.com/office/powerpoint/2010/main" val="374599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9" Type="http://schemas.openxmlformats.org/officeDocument/2006/relationships/diagramLayout" Target="../diagrams/layout5.xml"/><Relationship Id="rId20" Type="http://schemas.openxmlformats.org/officeDocument/2006/relationships/diagramQuickStyle" Target="../diagrams/quickStyle7.xml"/><Relationship Id="rId21" Type="http://schemas.openxmlformats.org/officeDocument/2006/relationships/diagramColors" Target="../diagrams/colors7.xml"/><Relationship Id="rId22" Type="http://schemas.microsoft.com/office/2007/relationships/diagramDrawing" Target="../diagrams/drawing7.xml"/><Relationship Id="rId10" Type="http://schemas.openxmlformats.org/officeDocument/2006/relationships/diagramQuickStyle" Target="../diagrams/quickStyle5.xml"/><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diagramData" Target="../diagrams/data6.xml"/><Relationship Id="rId14" Type="http://schemas.openxmlformats.org/officeDocument/2006/relationships/diagramLayout" Target="../diagrams/layout6.xml"/><Relationship Id="rId15" Type="http://schemas.openxmlformats.org/officeDocument/2006/relationships/diagramQuickStyle" Target="../diagrams/quickStyle6.xml"/><Relationship Id="rId16" Type="http://schemas.openxmlformats.org/officeDocument/2006/relationships/diagramColors" Target="../diagrams/colors6.xml"/><Relationship Id="rId17" Type="http://schemas.microsoft.com/office/2007/relationships/diagramDrawing" Target="../diagrams/drawing6.xml"/><Relationship Id="rId18" Type="http://schemas.openxmlformats.org/officeDocument/2006/relationships/diagramData" Target="../diagrams/data7.xml"/><Relationship Id="rId19" Type="http://schemas.openxmlformats.org/officeDocument/2006/relationships/diagramLayout" Target="../diagrams/layout7.xm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Biobehavioral</a:t>
            </a:r>
            <a:r>
              <a:rPr lang="en-US" dirty="0" smtClean="0"/>
              <a:t> Measurements of alcohol use in a sexual minority drinking environment</a:t>
            </a:r>
            <a:endParaRPr lang="en-US" dirty="0"/>
          </a:p>
        </p:txBody>
      </p:sp>
      <p:sp>
        <p:nvSpPr>
          <p:cNvPr id="3" name="Subtitle 2"/>
          <p:cNvSpPr>
            <a:spLocks noGrp="1"/>
          </p:cNvSpPr>
          <p:nvPr>
            <p:ph type="subTitle" idx="1"/>
          </p:nvPr>
        </p:nvSpPr>
        <p:spPr/>
        <p:txBody>
          <a:bodyPr/>
          <a:lstStyle/>
          <a:p>
            <a:r>
              <a:rPr lang="en-US" dirty="0" smtClean="0"/>
              <a:t>Implications for prevention of alcohol related problems</a:t>
            </a:r>
            <a:endParaRPr lang="en-US" dirty="0"/>
          </a:p>
        </p:txBody>
      </p:sp>
    </p:spTree>
    <p:extLst>
      <p:ext uri="{BB962C8B-B14F-4D97-AF65-F5344CB8AC3E}">
        <p14:creationId xmlns:p14="http://schemas.microsoft.com/office/powerpoint/2010/main" val="371779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Methodological Approaches</a:t>
            </a:r>
          </a:p>
        </p:txBody>
      </p:sp>
      <p:sp>
        <p:nvSpPr>
          <p:cNvPr id="56323" name="Rectangle 3"/>
          <p:cNvSpPr>
            <a:spLocks noGrp="1"/>
          </p:cNvSpPr>
          <p:nvPr>
            <p:ph type="body" idx="1"/>
          </p:nvPr>
        </p:nvSpPr>
        <p:spPr/>
        <p:txBody>
          <a:bodyPr/>
          <a:lstStyle/>
          <a:p>
            <a:pPr fontAlgn="auto">
              <a:spcAft>
                <a:spcPts val="0"/>
              </a:spcAft>
              <a:buFont typeface="Wingdings 2"/>
              <a:buNone/>
              <a:defRPr/>
            </a:pPr>
            <a:r>
              <a:rPr lang="en-US" dirty="0" smtClean="0"/>
              <a:t>(Leigh and Stall, 1993)</a:t>
            </a:r>
          </a:p>
        </p:txBody>
      </p:sp>
    </p:spTree>
    <p:extLst>
      <p:ext uri="{BB962C8B-B14F-4D97-AF65-F5344CB8AC3E}">
        <p14:creationId xmlns:p14="http://schemas.microsoft.com/office/powerpoint/2010/main" val="24519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Global Association Studies</a:t>
            </a:r>
          </a:p>
        </p:txBody>
      </p:sp>
      <p:sp>
        <p:nvSpPr>
          <p:cNvPr id="54275" name="Rectangle 3"/>
          <p:cNvSpPr>
            <a:spLocks noGrp="1"/>
          </p:cNvSpPr>
          <p:nvPr>
            <p:ph sz="quarter" idx="1"/>
          </p:nvPr>
        </p:nvSpPr>
        <p:spPr>
          <a:xfrm>
            <a:off x="457200" y="1447800"/>
            <a:ext cx="8229600" cy="4678363"/>
          </a:xfrm>
        </p:spPr>
        <p:txBody>
          <a:bodyPr>
            <a:normAutofit fontScale="92500" lnSpcReduction="20000"/>
          </a:bodyPr>
          <a:lstStyle/>
          <a:p>
            <a:pPr marL="274320" indent="-274320" fontAlgn="auto">
              <a:spcAft>
                <a:spcPts val="0"/>
              </a:spcAft>
              <a:buFont typeface="Wingdings 2"/>
              <a:buChar char=""/>
              <a:defRPr/>
            </a:pPr>
            <a:r>
              <a:rPr lang="en-US" dirty="0" smtClean="0"/>
              <a:t>Examine correlations between alcohol use and risky sexual behavior</a:t>
            </a:r>
          </a:p>
          <a:p>
            <a:pPr marL="274320" indent="-274320" fontAlgn="auto">
              <a:spcAft>
                <a:spcPts val="0"/>
              </a:spcAft>
              <a:buFont typeface="Wingdings 2"/>
              <a:buChar char=""/>
              <a:defRPr/>
            </a:pPr>
            <a:r>
              <a:rPr lang="en-US" dirty="0" smtClean="0"/>
              <a:t>Limitations:</a:t>
            </a:r>
          </a:p>
          <a:p>
            <a:pPr marL="640080" lvl="1" indent="-274320" fontAlgn="auto">
              <a:spcAft>
                <a:spcPts val="0"/>
              </a:spcAft>
              <a:buClr>
                <a:schemeClr val="accent2">
                  <a:shade val="75000"/>
                </a:schemeClr>
              </a:buClr>
              <a:buFont typeface="Wingdings 2"/>
              <a:buChar char=""/>
              <a:defRPr/>
            </a:pPr>
            <a:r>
              <a:rPr lang="en-US" dirty="0" smtClean="0"/>
              <a:t>Preclude identification of causation</a:t>
            </a:r>
          </a:p>
          <a:p>
            <a:pPr marL="640080" lvl="1" indent="-274320" fontAlgn="auto">
              <a:spcAft>
                <a:spcPts val="0"/>
              </a:spcAft>
              <a:buClr>
                <a:schemeClr val="accent2">
                  <a:shade val="75000"/>
                </a:schemeClr>
              </a:buClr>
              <a:buFont typeface="Wingdings 2"/>
              <a:buChar char=""/>
              <a:defRPr/>
            </a:pPr>
            <a:r>
              <a:rPr lang="en-US" dirty="0" smtClean="0"/>
              <a:t>Fail to assess frequency of sexual activity under the influence</a:t>
            </a:r>
          </a:p>
          <a:p>
            <a:pPr marL="274320" indent="-274320" fontAlgn="auto">
              <a:spcAft>
                <a:spcPts val="0"/>
              </a:spcAft>
              <a:buFont typeface="Wingdings 2"/>
              <a:buChar char=""/>
              <a:defRPr/>
            </a:pPr>
            <a:r>
              <a:rPr lang="en-US" dirty="0" smtClean="0"/>
              <a:t>Findings:</a:t>
            </a:r>
          </a:p>
          <a:p>
            <a:pPr marL="640080" lvl="1" indent="-274320" fontAlgn="auto">
              <a:spcAft>
                <a:spcPts val="0"/>
              </a:spcAft>
              <a:buClr>
                <a:schemeClr val="accent2">
                  <a:shade val="75000"/>
                </a:schemeClr>
              </a:buClr>
              <a:buFont typeface="Wingdings 2"/>
              <a:buChar char=""/>
              <a:defRPr/>
            </a:pPr>
            <a:r>
              <a:rPr lang="en-US" dirty="0" smtClean="0"/>
              <a:t>Alcohol associated with 30% increase in UAI among MSM in SF (Eckstrand &amp; Coates, 1990)</a:t>
            </a:r>
          </a:p>
          <a:p>
            <a:pPr marL="640080" lvl="1" indent="-274320" fontAlgn="auto">
              <a:spcAft>
                <a:spcPts val="0"/>
              </a:spcAft>
              <a:buClr>
                <a:schemeClr val="accent2">
                  <a:shade val="75000"/>
                </a:schemeClr>
              </a:buClr>
              <a:buFont typeface="Wingdings 2"/>
              <a:buChar char=""/>
              <a:defRPr/>
            </a:pPr>
            <a:r>
              <a:rPr lang="en-US" dirty="0" smtClean="0"/>
              <a:t>High rates of unprotected sex reported among MSM entering outpatient alcohol/drug treatment (Paul, Stall, &amp; Davis, 1993). </a:t>
            </a:r>
          </a:p>
        </p:txBody>
      </p:sp>
    </p:spTree>
    <p:extLst>
      <p:ext uri="{BB962C8B-B14F-4D97-AF65-F5344CB8AC3E}">
        <p14:creationId xmlns:p14="http://schemas.microsoft.com/office/powerpoint/2010/main" val="120615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Situational Association Studies</a:t>
            </a:r>
          </a:p>
        </p:txBody>
      </p:sp>
      <p:sp>
        <p:nvSpPr>
          <p:cNvPr id="14338" name="Rectangle 3"/>
          <p:cNvSpPr>
            <a:spLocks noGrp="1"/>
          </p:cNvSpPr>
          <p:nvPr>
            <p:ph sz="quarter" idx="1"/>
          </p:nvPr>
        </p:nvSpPr>
        <p:spPr>
          <a:xfrm>
            <a:off x="457200" y="1447800"/>
            <a:ext cx="8229600" cy="4678363"/>
          </a:xfrm>
        </p:spPr>
        <p:txBody>
          <a:bodyPr>
            <a:normAutofit fontScale="92500" lnSpcReduction="10000"/>
          </a:bodyPr>
          <a:lstStyle/>
          <a:p>
            <a:r>
              <a:rPr lang="en-US" dirty="0" smtClean="0"/>
              <a:t>Examine association between number of high-risk sexual behaviors and number of sexual behaviors that occur under the influence</a:t>
            </a:r>
          </a:p>
          <a:p>
            <a:r>
              <a:rPr lang="en-US" dirty="0" smtClean="0"/>
              <a:t>Limitations:</a:t>
            </a:r>
          </a:p>
          <a:p>
            <a:pPr lvl="1"/>
            <a:r>
              <a:rPr lang="en-US" dirty="0" smtClean="0"/>
              <a:t>Fail to determine if risky sex and intoxicated sex occurred on same occasion</a:t>
            </a:r>
          </a:p>
          <a:p>
            <a:r>
              <a:rPr lang="en-US" dirty="0" smtClean="0"/>
              <a:t>Findings:</a:t>
            </a:r>
          </a:p>
          <a:p>
            <a:pPr lvl="1"/>
            <a:r>
              <a:rPr lang="en-US" dirty="0" smtClean="0"/>
              <a:t>More UIAI among those who drank alcohol more frequently before or during sexual activity (Purcell, Parsons, Halkitis, Mizuno, &amp; Woods, 2001). </a:t>
            </a:r>
          </a:p>
        </p:txBody>
      </p:sp>
    </p:spTree>
    <p:extLst>
      <p:ext uri="{BB962C8B-B14F-4D97-AF65-F5344CB8AC3E}">
        <p14:creationId xmlns:p14="http://schemas.microsoft.com/office/powerpoint/2010/main" val="352162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Event-level Studies</a:t>
            </a:r>
          </a:p>
        </p:txBody>
      </p:sp>
      <p:sp>
        <p:nvSpPr>
          <p:cNvPr id="28673" name="Rectangle 3"/>
          <p:cNvSpPr>
            <a:spLocks noGrp="1"/>
          </p:cNvSpPr>
          <p:nvPr>
            <p:ph sz="quarter" idx="1"/>
          </p:nvPr>
        </p:nvSpPr>
        <p:spPr>
          <a:xfrm>
            <a:off x="457200" y="1447800"/>
            <a:ext cx="8229600" cy="4678363"/>
          </a:xfrm>
        </p:spPr>
        <p:txBody>
          <a:bodyPr>
            <a:normAutofit fontScale="85000" lnSpcReduction="20000"/>
          </a:bodyPr>
          <a:lstStyle/>
          <a:p>
            <a:pPr marL="274320" indent="-274320" fontAlgn="auto">
              <a:spcAft>
                <a:spcPts val="0"/>
              </a:spcAft>
              <a:buFont typeface="Wingdings 2"/>
              <a:buChar char=""/>
              <a:defRPr/>
            </a:pPr>
            <a:r>
              <a:rPr lang="en-US" dirty="0" smtClean="0"/>
              <a:t>Correlational studies which ask the participant to recall any alcohol and condom use during a person’s last sexual encounter. </a:t>
            </a:r>
          </a:p>
          <a:p>
            <a:pPr marL="274320" indent="-274320" fontAlgn="auto">
              <a:spcAft>
                <a:spcPts val="0"/>
              </a:spcAft>
              <a:buFont typeface="Wingdings 2"/>
              <a:buChar char=""/>
              <a:defRPr/>
            </a:pPr>
            <a:r>
              <a:rPr lang="en-US" dirty="0" smtClean="0"/>
              <a:t>Limitations:</a:t>
            </a:r>
          </a:p>
          <a:p>
            <a:pPr marL="640080" lvl="1" indent="-274320" fontAlgn="auto">
              <a:spcAft>
                <a:spcPts val="0"/>
              </a:spcAft>
              <a:buClr>
                <a:schemeClr val="accent2">
                  <a:shade val="75000"/>
                </a:schemeClr>
              </a:buClr>
              <a:buFont typeface="Wingdings 2"/>
              <a:buChar char=""/>
              <a:defRPr/>
            </a:pPr>
            <a:r>
              <a:rPr lang="en-US" dirty="0" smtClean="0"/>
              <a:t>Poor response rates</a:t>
            </a:r>
          </a:p>
          <a:p>
            <a:pPr marL="640080" lvl="1" indent="-274320" fontAlgn="auto">
              <a:spcAft>
                <a:spcPts val="0"/>
              </a:spcAft>
              <a:buClr>
                <a:schemeClr val="accent2">
                  <a:shade val="75000"/>
                </a:schemeClr>
              </a:buClr>
              <a:buFont typeface="Wingdings 2"/>
              <a:buChar char=""/>
              <a:defRPr/>
            </a:pPr>
            <a:r>
              <a:rPr lang="en-US" dirty="0" smtClean="0"/>
              <a:t>Last event may not be representative of typical behavior</a:t>
            </a:r>
          </a:p>
          <a:p>
            <a:pPr marL="640080" lvl="1" indent="-274320" fontAlgn="auto">
              <a:spcAft>
                <a:spcPts val="0"/>
              </a:spcAft>
              <a:buClr>
                <a:schemeClr val="accent2">
                  <a:shade val="75000"/>
                </a:schemeClr>
              </a:buClr>
              <a:buFont typeface="Wingdings 2"/>
              <a:buChar char=""/>
              <a:defRPr/>
            </a:pPr>
            <a:r>
              <a:rPr lang="en-US" dirty="0" smtClean="0"/>
              <a:t>Fail to address potential confounding personality characteristics</a:t>
            </a:r>
          </a:p>
          <a:p>
            <a:pPr marL="640080" lvl="1" indent="-274320" fontAlgn="auto">
              <a:spcAft>
                <a:spcPts val="0"/>
              </a:spcAft>
              <a:buClr>
                <a:schemeClr val="accent2">
                  <a:shade val="75000"/>
                </a:schemeClr>
              </a:buClr>
              <a:buFont typeface="Wingdings 2"/>
              <a:buChar char=""/>
              <a:defRPr/>
            </a:pPr>
            <a:r>
              <a:rPr lang="en-US" dirty="0" smtClean="0"/>
              <a:t>Fail to measure variance in level of intoxication</a:t>
            </a:r>
          </a:p>
          <a:p>
            <a:pPr marL="274320" indent="-274320" fontAlgn="auto">
              <a:spcAft>
                <a:spcPts val="0"/>
              </a:spcAft>
              <a:buFont typeface="Wingdings 2"/>
              <a:buChar char=""/>
              <a:defRPr/>
            </a:pPr>
            <a:r>
              <a:rPr lang="en-US" dirty="0" smtClean="0"/>
              <a:t>Findings</a:t>
            </a:r>
          </a:p>
          <a:p>
            <a:pPr marL="640080" lvl="1" indent="-274320" fontAlgn="auto">
              <a:spcAft>
                <a:spcPts val="0"/>
              </a:spcAft>
              <a:buClr>
                <a:schemeClr val="accent2">
                  <a:shade val="75000"/>
                </a:schemeClr>
              </a:buClr>
              <a:buFont typeface="Wingdings 2"/>
              <a:buChar char=""/>
              <a:defRPr/>
            </a:pPr>
            <a:r>
              <a:rPr lang="en-US" dirty="0" smtClean="0"/>
              <a:t>Meta-analysis only identified relationship during first sexual intercourse (Leigh, 2002).</a:t>
            </a:r>
          </a:p>
          <a:p>
            <a:pPr marL="274320" indent="-274320"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76079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dirty="0" smtClean="0"/>
              <a:t>Event Level (Cont'd)</a:t>
            </a:r>
            <a:endParaRPr dirty="0"/>
          </a:p>
        </p:txBody>
      </p:sp>
      <p:sp>
        <p:nvSpPr>
          <p:cNvPr id="16386" name="Content Placeholder 1"/>
          <p:cNvSpPr>
            <a:spLocks noGrp="1"/>
          </p:cNvSpPr>
          <p:nvPr>
            <p:ph sz="quarter" idx="1"/>
          </p:nvPr>
        </p:nvSpPr>
        <p:spPr/>
        <p:txBody>
          <a:bodyPr>
            <a:normAutofit fontScale="92500"/>
          </a:bodyPr>
          <a:lstStyle/>
          <a:p>
            <a:r>
              <a:rPr lang="en-US" dirty="0" smtClean="0"/>
              <a:t>Additional/new methods:</a:t>
            </a:r>
          </a:p>
          <a:p>
            <a:pPr lvl="1"/>
            <a:r>
              <a:rPr lang="en-US" dirty="0" smtClean="0"/>
              <a:t>Timeline Follow-Back (TLFB)</a:t>
            </a:r>
          </a:p>
          <a:p>
            <a:pPr lvl="1"/>
            <a:r>
              <a:rPr lang="en-US" dirty="0" smtClean="0"/>
              <a:t>Diary Studies </a:t>
            </a:r>
          </a:p>
          <a:p>
            <a:r>
              <a:rPr lang="en-US" dirty="0" smtClean="0"/>
              <a:t>Findings:</a:t>
            </a:r>
          </a:p>
          <a:p>
            <a:pPr lvl="1"/>
            <a:r>
              <a:rPr lang="en-US" dirty="0" smtClean="0"/>
              <a:t>Drinking increases sexual risk taking (Irwin, Morgenstern, Parsons, Wainberg, &amp; Labouvie, 2006)</a:t>
            </a:r>
          </a:p>
          <a:p>
            <a:pPr lvl="1"/>
            <a:r>
              <a:rPr lang="en-US" dirty="0" smtClean="0"/>
              <a:t>Alcohol use significantly increased the odds of engaging in sexual activity and sexual risk. This relationship was moderated by age (Mustanski, 2008). </a:t>
            </a:r>
          </a:p>
          <a:p>
            <a:endParaRPr lang="en-US" dirty="0" smtClean="0"/>
          </a:p>
        </p:txBody>
      </p:sp>
    </p:spTree>
    <p:extLst>
      <p:ext uri="{BB962C8B-B14F-4D97-AF65-F5344CB8AC3E}">
        <p14:creationId xmlns:p14="http://schemas.microsoft.com/office/powerpoint/2010/main" val="162413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Experimental Studies</a:t>
            </a:r>
          </a:p>
        </p:txBody>
      </p:sp>
      <p:sp>
        <p:nvSpPr>
          <p:cNvPr id="17410" name="Rectangle 3"/>
          <p:cNvSpPr>
            <a:spLocks noGrp="1"/>
          </p:cNvSpPr>
          <p:nvPr>
            <p:ph sz="quarter" idx="1"/>
          </p:nvPr>
        </p:nvSpPr>
        <p:spPr>
          <a:xfrm>
            <a:off x="457200" y="1447800"/>
            <a:ext cx="8229600" cy="4678363"/>
          </a:xfrm>
        </p:spPr>
        <p:txBody>
          <a:bodyPr/>
          <a:lstStyle/>
          <a:p>
            <a:r>
              <a:rPr lang="en-US" dirty="0" smtClean="0"/>
              <a:t>Manipulation of alcohol use in order to test a change in sexual risk behavior. </a:t>
            </a:r>
          </a:p>
          <a:p>
            <a:r>
              <a:rPr lang="en-US" dirty="0" smtClean="0"/>
              <a:t>Limitations:</a:t>
            </a:r>
          </a:p>
          <a:p>
            <a:pPr lvl="1"/>
            <a:r>
              <a:rPr lang="en-US" dirty="0" smtClean="0"/>
              <a:t>Poor response rates</a:t>
            </a:r>
          </a:p>
          <a:p>
            <a:pPr lvl="1"/>
            <a:r>
              <a:rPr lang="en-US" dirty="0" smtClean="0"/>
              <a:t>May fail to address potential confounders</a:t>
            </a:r>
          </a:p>
          <a:p>
            <a:r>
              <a:rPr lang="en-US" dirty="0" smtClean="0"/>
              <a:t>Findings:</a:t>
            </a:r>
          </a:p>
          <a:p>
            <a:pPr lvl="1"/>
            <a:r>
              <a:rPr lang="en-US" dirty="0" smtClean="0"/>
              <a:t>In a natural experiment, increases in alcohol taxation were associated with reductions in STD rates.</a:t>
            </a:r>
          </a:p>
        </p:txBody>
      </p:sp>
    </p:spTree>
    <p:extLst>
      <p:ext uri="{BB962C8B-B14F-4D97-AF65-F5344CB8AC3E}">
        <p14:creationId xmlns:p14="http://schemas.microsoft.com/office/powerpoint/2010/main" val="413714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Conceptual Approaches</a:t>
            </a:r>
          </a:p>
        </p:txBody>
      </p:sp>
      <p:sp>
        <p:nvSpPr>
          <p:cNvPr id="55299" name="Rectangle 3"/>
          <p:cNvSpPr>
            <a:spLocks noGrp="1"/>
          </p:cNvSpPr>
          <p:nvPr>
            <p:ph type="body" idx="1"/>
          </p:nvPr>
        </p:nvSpPr>
        <p:spPr/>
        <p:txBody>
          <a:bodyPr/>
          <a:lstStyle/>
          <a:p>
            <a:pPr fontAlgn="auto">
              <a:spcAft>
                <a:spcPts val="0"/>
              </a:spcAft>
              <a:buFont typeface="Wingdings 2"/>
              <a:buNone/>
              <a:defRPr/>
            </a:pPr>
            <a:r>
              <a:rPr lang="en-US" dirty="0" smtClean="0"/>
              <a:t>(Cooper &amp; Orcutt, 2000)</a:t>
            </a:r>
          </a:p>
        </p:txBody>
      </p:sp>
    </p:spTree>
    <p:extLst>
      <p:ext uri="{BB962C8B-B14F-4D97-AF65-F5344CB8AC3E}">
        <p14:creationId xmlns:p14="http://schemas.microsoft.com/office/powerpoint/2010/main" val="23933159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dirty="0" smtClean="0"/>
              <a:t>Model A</a:t>
            </a:r>
            <a:endParaRPr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us 6"/>
          <p:cNvSpPr/>
          <p:nvPr/>
        </p:nvSpPr>
        <p:spPr>
          <a:xfrm>
            <a:off x="2209800" y="3276600"/>
            <a:ext cx="914400" cy="914400"/>
          </a:xfrm>
          <a:prstGeom prst="mathPlus">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8" name="Minus 7"/>
          <p:cNvSpPr/>
          <p:nvPr/>
        </p:nvSpPr>
        <p:spPr>
          <a:xfrm>
            <a:off x="3733800" y="5486400"/>
            <a:ext cx="914400" cy="914400"/>
          </a:xfrm>
          <a:prstGeom prst="mathMinus">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9" name="Plus 8"/>
          <p:cNvSpPr/>
          <p:nvPr/>
        </p:nvSpPr>
        <p:spPr>
          <a:xfrm>
            <a:off x="5334000" y="3276600"/>
            <a:ext cx="914400" cy="914400"/>
          </a:xfrm>
          <a:prstGeom prst="mathPlu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831092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3"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6" grpId="2">
        <p:bldAsOne/>
      </p:bldGraphic>
      <p:bldGraphic spid="6" grpId="3">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dirty="0" smtClean="0"/>
              <a:t>Model B</a:t>
            </a:r>
            <a:endParaRPr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us 6"/>
          <p:cNvSpPr/>
          <p:nvPr/>
        </p:nvSpPr>
        <p:spPr>
          <a:xfrm>
            <a:off x="2286000" y="3276600"/>
            <a:ext cx="914400" cy="914400"/>
          </a:xfrm>
          <a:prstGeom prst="mathPlus">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Minus 7"/>
          <p:cNvSpPr/>
          <p:nvPr/>
        </p:nvSpPr>
        <p:spPr>
          <a:xfrm>
            <a:off x="3733800" y="5486400"/>
            <a:ext cx="914400" cy="914400"/>
          </a:xfrm>
          <a:prstGeom prst="mathMinus">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9" name="Plus 8"/>
          <p:cNvSpPr/>
          <p:nvPr/>
        </p:nvSpPr>
        <p:spPr>
          <a:xfrm>
            <a:off x="5334000" y="3276600"/>
            <a:ext cx="914400" cy="914400"/>
          </a:xfrm>
          <a:prstGeom prst="mathPlu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37326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6" grpId="2">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dirty="0" smtClean="0"/>
              <a:t>Model C</a:t>
            </a:r>
            <a:endParaRPr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us 6"/>
          <p:cNvSpPr/>
          <p:nvPr/>
        </p:nvSpPr>
        <p:spPr>
          <a:xfrm>
            <a:off x="2514600" y="2286000"/>
            <a:ext cx="914400" cy="914400"/>
          </a:xfrm>
          <a:prstGeom prst="mathPlus">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dirty="0"/>
          </a:p>
        </p:txBody>
      </p:sp>
      <p:sp>
        <p:nvSpPr>
          <p:cNvPr id="8" name="Minus 7"/>
          <p:cNvSpPr/>
          <p:nvPr/>
        </p:nvSpPr>
        <p:spPr>
          <a:xfrm>
            <a:off x="2438400" y="4800600"/>
            <a:ext cx="914400" cy="914400"/>
          </a:xfrm>
          <a:prstGeom prst="mathMinus">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9" name="Plus 8"/>
          <p:cNvSpPr/>
          <p:nvPr/>
        </p:nvSpPr>
        <p:spPr>
          <a:xfrm>
            <a:off x="5181600" y="2286000"/>
            <a:ext cx="914400" cy="914400"/>
          </a:xfrm>
          <a:prstGeom prst="mathPlu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dirty="0"/>
          </a:p>
        </p:txBody>
      </p:sp>
      <p:sp>
        <p:nvSpPr>
          <p:cNvPr id="10" name="Plus 9"/>
          <p:cNvSpPr/>
          <p:nvPr/>
        </p:nvSpPr>
        <p:spPr>
          <a:xfrm>
            <a:off x="5029200" y="4953000"/>
            <a:ext cx="914400" cy="914400"/>
          </a:xfrm>
          <a:prstGeom prst="mathPlu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27798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6" grpId="2">
        <p:bldAsOne/>
      </p:bldGraphic>
      <p:bldGraphic spid="6" grpId="3">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sexual minority drinking environment as a risk environment</a:t>
            </a:r>
          </a:p>
          <a:p>
            <a:r>
              <a:rPr lang="en-US" dirty="0" smtClean="0"/>
              <a:t>Understand alcohol use as coping behavior of sexual minorities</a:t>
            </a:r>
          </a:p>
          <a:p>
            <a:r>
              <a:rPr lang="en-US" dirty="0" smtClean="0"/>
              <a:t>Identify unique prevention approaches for sexual minorities</a:t>
            </a:r>
            <a:endParaRPr lang="en-US" dirty="0"/>
          </a:p>
        </p:txBody>
      </p:sp>
    </p:spTree>
    <p:extLst>
      <p:ext uri="{BB962C8B-B14F-4D97-AF65-F5344CB8AC3E}">
        <p14:creationId xmlns:p14="http://schemas.microsoft.com/office/powerpoint/2010/main" val="338089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Risk Environment</a:t>
            </a:r>
          </a:p>
        </p:txBody>
      </p:sp>
      <p:sp>
        <p:nvSpPr>
          <p:cNvPr id="43009" name="Rectangle 3"/>
          <p:cNvSpPr>
            <a:spLocks noGrp="1"/>
          </p:cNvSpPr>
          <p:nvPr>
            <p:ph sz="quarter" idx="1"/>
          </p:nvPr>
        </p:nvSpPr>
        <p:spPr>
          <a:xfrm>
            <a:off x="457200" y="1447800"/>
            <a:ext cx="8229600" cy="4678363"/>
          </a:xfrm>
        </p:spPr>
        <p:txBody>
          <a:bodyPr>
            <a:normAutofit fontScale="92500" lnSpcReduction="20000"/>
          </a:bodyPr>
          <a:lstStyle/>
          <a:p>
            <a:pPr marL="274320" indent="-274320" fontAlgn="auto">
              <a:spcAft>
                <a:spcPts val="0"/>
              </a:spcAft>
              <a:buFont typeface="Wingdings 2"/>
              <a:buChar char=""/>
              <a:defRPr/>
            </a:pPr>
            <a:r>
              <a:rPr lang="en-US" dirty="0" smtClean="0"/>
              <a:t>Alcohol Risk Environment</a:t>
            </a:r>
          </a:p>
          <a:p>
            <a:pPr marL="640080" lvl="1" indent="-274320" fontAlgn="auto">
              <a:spcAft>
                <a:spcPts val="0"/>
              </a:spcAft>
              <a:buClr>
                <a:schemeClr val="accent2">
                  <a:shade val="75000"/>
                </a:schemeClr>
              </a:buClr>
              <a:buFont typeface="Wingdings 2"/>
              <a:buChar char=""/>
              <a:defRPr/>
            </a:pPr>
            <a:r>
              <a:rPr lang="en-US" dirty="0" smtClean="0"/>
              <a:t>Cavan, 1966</a:t>
            </a:r>
          </a:p>
          <a:p>
            <a:pPr marL="640080" lvl="1" indent="-274320" fontAlgn="auto">
              <a:spcAft>
                <a:spcPts val="0"/>
              </a:spcAft>
              <a:buClr>
                <a:schemeClr val="accent2">
                  <a:shade val="75000"/>
                </a:schemeClr>
              </a:buClr>
              <a:buFont typeface="Wingdings 2"/>
              <a:buChar char=""/>
              <a:defRPr/>
            </a:pPr>
            <a:r>
              <a:rPr lang="en-US" dirty="0" smtClean="0"/>
              <a:t>Loud music &amp; increased alcohol consumption (Grueguen, et al., 2004; van de Goor, et al., 1990)</a:t>
            </a:r>
          </a:p>
          <a:p>
            <a:pPr marL="640080" lvl="1" indent="-274320" fontAlgn="auto">
              <a:spcAft>
                <a:spcPts val="0"/>
              </a:spcAft>
              <a:buClr>
                <a:schemeClr val="accent2">
                  <a:shade val="75000"/>
                </a:schemeClr>
              </a:buClr>
              <a:buFont typeface="Wingdings 2"/>
              <a:buChar char=""/>
              <a:defRPr/>
            </a:pPr>
            <a:r>
              <a:rPr lang="en-US" dirty="0" smtClean="0"/>
              <a:t>Functions of access within bars (Clapp et al., in press; Thombs, et al. 2008)</a:t>
            </a:r>
          </a:p>
          <a:p>
            <a:pPr marL="640080" lvl="1" indent="-274320" fontAlgn="auto">
              <a:spcAft>
                <a:spcPts val="0"/>
              </a:spcAft>
              <a:buClr>
                <a:schemeClr val="accent2">
                  <a:shade val="75000"/>
                </a:schemeClr>
              </a:buClr>
              <a:buFont typeface="Wingdings 2"/>
              <a:buChar char=""/>
              <a:defRPr/>
            </a:pPr>
            <a:endParaRPr lang="en-US" dirty="0" smtClean="0"/>
          </a:p>
          <a:p>
            <a:pPr marL="274320" indent="-274320" fontAlgn="auto">
              <a:spcAft>
                <a:spcPts val="0"/>
              </a:spcAft>
              <a:buFont typeface="Wingdings 2"/>
              <a:buChar char=""/>
              <a:defRPr/>
            </a:pPr>
            <a:r>
              <a:rPr lang="en-US" dirty="0" smtClean="0"/>
              <a:t>HIV Risk Environment</a:t>
            </a:r>
          </a:p>
          <a:p>
            <a:pPr marL="640080" lvl="1" indent="-274320" fontAlgn="auto">
              <a:spcAft>
                <a:spcPts val="0"/>
              </a:spcAft>
              <a:buClr>
                <a:schemeClr val="accent2">
                  <a:shade val="75000"/>
                </a:schemeClr>
              </a:buClr>
              <a:buFont typeface="Wingdings 2"/>
              <a:buChar char=""/>
              <a:defRPr/>
            </a:pPr>
            <a:r>
              <a:rPr lang="en-US" dirty="0" smtClean="0"/>
              <a:t>“The space, whether social or physical, in which a variety of factors exogenous to the individual interact to increase vulnerability to HIV,” (Rhodes, Singer, Bourgois, Friedman, &amp; Strathdee, 2005). </a:t>
            </a:r>
          </a:p>
        </p:txBody>
      </p:sp>
    </p:spTree>
    <p:extLst>
      <p:ext uri="{BB962C8B-B14F-4D97-AF65-F5344CB8AC3E}">
        <p14:creationId xmlns:p14="http://schemas.microsoft.com/office/powerpoint/2010/main" val="29002963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Stigma</a:t>
            </a:r>
            <a:endParaRPr lang="en-US" dirty="0"/>
          </a:p>
        </p:txBody>
      </p:sp>
      <p:sp>
        <p:nvSpPr>
          <p:cNvPr id="3" name="Content Placeholder 2"/>
          <p:cNvSpPr>
            <a:spLocks noGrp="1"/>
          </p:cNvSpPr>
          <p:nvPr>
            <p:ph idx="1"/>
          </p:nvPr>
        </p:nvSpPr>
        <p:spPr/>
        <p:txBody>
          <a:bodyPr/>
          <a:lstStyle/>
          <a:p>
            <a:r>
              <a:rPr lang="en-US" dirty="0" smtClean="0"/>
              <a:t>Structural Stigma</a:t>
            </a:r>
          </a:p>
          <a:p>
            <a:pPr lvl="1"/>
            <a:endParaRPr lang="en-US" dirty="0" smtClean="0"/>
          </a:p>
          <a:p>
            <a:pPr lvl="1"/>
            <a:r>
              <a:rPr lang="en-US" dirty="0" smtClean="0"/>
              <a:t>Limits opportunity or resources for stigmatized populations, thereby increasing stress associated with living as a sexual minority </a:t>
            </a:r>
          </a:p>
          <a:p>
            <a:pPr lvl="1"/>
            <a:endParaRPr lang="en-US" dirty="0"/>
          </a:p>
          <a:p>
            <a:pPr marL="457200" lvl="1" indent="0" algn="r">
              <a:buNone/>
            </a:pPr>
            <a:r>
              <a:rPr lang="en-US" dirty="0" smtClean="0"/>
              <a:t>(Corrigan et al, 2005; Link &amp; Phelan, 2001)</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76156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Stigma (Cont’d)</a:t>
            </a:r>
            <a:endParaRPr lang="en-US" dirty="0"/>
          </a:p>
        </p:txBody>
      </p:sp>
      <p:sp>
        <p:nvSpPr>
          <p:cNvPr id="3" name="Content Placeholder 2"/>
          <p:cNvSpPr>
            <a:spLocks noGrp="1"/>
          </p:cNvSpPr>
          <p:nvPr>
            <p:ph idx="1"/>
          </p:nvPr>
        </p:nvSpPr>
        <p:spPr/>
        <p:txBody>
          <a:bodyPr/>
          <a:lstStyle/>
          <a:p>
            <a:r>
              <a:rPr lang="en-US" dirty="0" smtClean="0"/>
              <a:t>Sexual minorities living in high structural stigma communities were 34% more likely to die from cardiovascular disease</a:t>
            </a:r>
          </a:p>
          <a:p>
            <a:r>
              <a:rPr lang="en-US" dirty="0" smtClean="0"/>
              <a:t>Reduces lifespan of sexual minorities (estimates range include up to 20 years)</a:t>
            </a:r>
          </a:p>
          <a:p>
            <a:endParaRPr lang="en-US" dirty="0"/>
          </a:p>
        </p:txBody>
      </p:sp>
    </p:spTree>
    <p:extLst>
      <p:ext uri="{BB962C8B-B14F-4D97-AF65-F5344CB8AC3E}">
        <p14:creationId xmlns:p14="http://schemas.microsoft.com/office/powerpoint/2010/main" val="12139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Interpersonal Stigma</a:t>
            </a:r>
            <a:endParaRPr lang="en-US" dirty="0"/>
          </a:p>
        </p:txBody>
      </p:sp>
      <p:pic>
        <p:nvPicPr>
          <p:cNvPr id="6" name="Content Placeholder 5" descr="1288660772.jpeg"/>
          <p:cNvPicPr>
            <a:picLocks noGrp="1" noChangeAspect="1"/>
          </p:cNvPicPr>
          <p:nvPr>
            <p:ph sz="half" idx="1"/>
          </p:nvPr>
        </p:nvPicPr>
        <p:blipFill>
          <a:blip r:embed="rId3">
            <a:extLst>
              <a:ext uri="{28A0092B-C50C-407E-A947-70E740481C1C}">
                <a14:useLocalDpi xmlns:a14="http://schemas.microsoft.com/office/drawing/2010/main" val="0"/>
              </a:ext>
            </a:extLst>
          </a:blip>
          <a:srcRect t="-34051" b="-34051"/>
          <a:stretch>
            <a:fillRect/>
          </a:stretch>
        </p:blipFill>
        <p:spPr>
          <a:xfrm>
            <a:off x="220663" y="613834"/>
            <a:ext cx="3244857" cy="3636433"/>
          </a:xfrm>
        </p:spPr>
      </p:pic>
      <p:pic>
        <p:nvPicPr>
          <p:cNvPr id="8" name="Picture 7" descr="goodfriends-300x2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736" y="3950545"/>
            <a:ext cx="3810000" cy="2895600"/>
          </a:xfrm>
          <a:prstGeom prst="rect">
            <a:avLst/>
          </a:prstGeom>
        </p:spPr>
      </p:pic>
      <p:pic>
        <p:nvPicPr>
          <p:cNvPr id="10" name="Picture 9" descr="event-287-137332415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33" y="3674534"/>
            <a:ext cx="1955801" cy="3022602"/>
          </a:xfrm>
          <a:prstGeom prst="rect">
            <a:avLst/>
          </a:prstGeom>
        </p:spPr>
      </p:pic>
      <p:pic>
        <p:nvPicPr>
          <p:cNvPr id="11" name="Picture 10" descr="people-celebrating-gay-bars-paris-1490699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3736" y="1263616"/>
            <a:ext cx="3657600" cy="2686929"/>
          </a:xfrm>
          <a:prstGeom prst="rect">
            <a:avLst/>
          </a:prstGeom>
        </p:spPr>
      </p:pic>
    </p:spTree>
    <p:extLst>
      <p:ext uri="{BB962C8B-B14F-4D97-AF65-F5344CB8AC3E}">
        <p14:creationId xmlns:p14="http://schemas.microsoft.com/office/powerpoint/2010/main" val="3948174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to Drink</a:t>
            </a:r>
            <a:endParaRPr lang="en-US" dirty="0"/>
          </a:p>
        </p:txBody>
      </p:sp>
      <p:sp>
        <p:nvSpPr>
          <p:cNvPr id="3" name="Content Placeholder 2"/>
          <p:cNvSpPr>
            <a:spLocks noGrp="1"/>
          </p:cNvSpPr>
          <p:nvPr>
            <p:ph idx="1"/>
          </p:nvPr>
        </p:nvSpPr>
        <p:spPr/>
        <p:txBody>
          <a:bodyPr/>
          <a:lstStyle/>
          <a:p>
            <a:r>
              <a:rPr lang="en-US" dirty="0" smtClean="0"/>
              <a:t>Coping (reduce negative emotion)</a:t>
            </a:r>
          </a:p>
          <a:p>
            <a:pPr lvl="1"/>
            <a:r>
              <a:rPr lang="en-US" dirty="0" smtClean="0"/>
              <a:t>Specifically, escape is the self-medicating maladaptive coping mechanism</a:t>
            </a:r>
          </a:p>
          <a:p>
            <a:r>
              <a:rPr lang="en-US" dirty="0" smtClean="0"/>
              <a:t>Social (increasing comfort in social situations)</a:t>
            </a:r>
          </a:p>
          <a:p>
            <a:r>
              <a:rPr lang="en-US" dirty="0" smtClean="0"/>
              <a:t>Enhancement (increasing positive emotions)</a:t>
            </a:r>
            <a:endParaRPr lang="en-US" dirty="0"/>
          </a:p>
        </p:txBody>
      </p:sp>
    </p:spTree>
    <p:extLst>
      <p:ext uri="{BB962C8B-B14F-4D97-AF65-F5344CB8AC3E}">
        <p14:creationId xmlns:p14="http://schemas.microsoft.com/office/powerpoint/2010/main" val="40951271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Sometimes, you just want a place where you know you’re going to be with other LGBT people. [Bars are] still one of the few places you walk in and you’re with your people,” Ellen Kahn, director of the Human Rights Campaign Foundation’s Children, Youth and Families Program told me.</a:t>
            </a:r>
          </a:p>
          <a:p>
            <a:endParaRPr lang="en-US" dirty="0"/>
          </a:p>
        </p:txBody>
      </p:sp>
    </p:spTree>
    <p:extLst>
      <p:ext uri="{BB962C8B-B14F-4D97-AF65-F5344CB8AC3E}">
        <p14:creationId xmlns:p14="http://schemas.microsoft.com/office/powerpoint/2010/main" val="182200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dirty="0" smtClean="0"/>
              <a:t>Model </a:t>
            </a:r>
            <a:r>
              <a:rPr lang="en-US" dirty="0" smtClean="0"/>
              <a:t>D</a:t>
            </a:r>
            <a:endParaRPr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109295801"/>
              </p:ext>
            </p:extLst>
          </p:nvPr>
        </p:nvGraphicFramePr>
        <p:xfrm>
          <a:off x="1384468" y="2177223"/>
          <a:ext cx="6436706" cy="429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us 6"/>
          <p:cNvSpPr/>
          <p:nvPr/>
        </p:nvSpPr>
        <p:spPr>
          <a:xfrm>
            <a:off x="2816970" y="2648880"/>
            <a:ext cx="914400" cy="914400"/>
          </a:xfrm>
          <a:prstGeom prst="mathPlus">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dirty="0"/>
          </a:p>
        </p:txBody>
      </p:sp>
      <p:sp>
        <p:nvSpPr>
          <p:cNvPr id="8" name="Minus 7"/>
          <p:cNvSpPr/>
          <p:nvPr/>
        </p:nvSpPr>
        <p:spPr>
          <a:xfrm>
            <a:off x="2740770" y="4800600"/>
            <a:ext cx="914400" cy="914400"/>
          </a:xfrm>
          <a:prstGeom prst="mathMinus">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9" name="Plus 8"/>
          <p:cNvSpPr/>
          <p:nvPr/>
        </p:nvSpPr>
        <p:spPr>
          <a:xfrm>
            <a:off x="5483970" y="2648880"/>
            <a:ext cx="914400" cy="914400"/>
          </a:xfrm>
          <a:prstGeom prst="mathPlu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dirty="0"/>
          </a:p>
        </p:txBody>
      </p:sp>
      <p:sp>
        <p:nvSpPr>
          <p:cNvPr id="10" name="Plus 9"/>
          <p:cNvSpPr/>
          <p:nvPr/>
        </p:nvSpPr>
        <p:spPr>
          <a:xfrm>
            <a:off x="5331570" y="4953000"/>
            <a:ext cx="914400" cy="914400"/>
          </a:xfrm>
          <a:prstGeom prst="mathPlus">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grpSp>
        <p:nvGrpSpPr>
          <p:cNvPr id="3" name="Group 2"/>
          <p:cNvGrpSpPr/>
          <p:nvPr/>
        </p:nvGrpSpPr>
        <p:grpSpPr>
          <a:xfrm>
            <a:off x="1346767" y="561117"/>
            <a:ext cx="3334293" cy="1912056"/>
            <a:chOff x="1346767" y="561117"/>
            <a:chExt cx="3334293" cy="1912056"/>
          </a:xfrm>
        </p:grpSpPr>
        <p:graphicFrame>
          <p:nvGraphicFramePr>
            <p:cNvPr id="2" name="Diagram 1"/>
            <p:cNvGraphicFramePr/>
            <p:nvPr>
              <p:extLst>
                <p:ext uri="{D42A27DB-BD31-4B8C-83A1-F6EECF244321}">
                  <p14:modId xmlns:p14="http://schemas.microsoft.com/office/powerpoint/2010/main" val="1068394829"/>
                </p:ext>
              </p:extLst>
            </p:nvPr>
          </p:nvGraphicFramePr>
          <p:xfrm>
            <a:off x="1346767" y="561117"/>
            <a:ext cx="1427869" cy="1551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p:cNvGrpSpPr/>
            <p:nvPr/>
          </p:nvGrpSpPr>
          <p:grpSpPr>
            <a:xfrm rot="2751953">
              <a:off x="3282626" y="1074738"/>
              <a:ext cx="1096320" cy="1700549"/>
              <a:chOff x="2945043" y="1244527"/>
              <a:chExt cx="1096320" cy="1700549"/>
            </a:xfrm>
          </p:grpSpPr>
          <p:sp>
            <p:nvSpPr>
              <p:cNvPr id="12" name="Right Arrow 11"/>
              <p:cNvSpPr/>
              <p:nvPr/>
            </p:nvSpPr>
            <p:spPr>
              <a:xfrm rot="21088751">
                <a:off x="2945043" y="2481004"/>
                <a:ext cx="1007014" cy="464072"/>
              </a:xfrm>
              <a:prstGeom prst="rightArrow">
                <a:avLst>
                  <a:gd name="adj1" fmla="val 60000"/>
                  <a:gd name="adj2" fmla="val 50000"/>
                </a:avLst>
              </a:prstGeom>
              <a:ln/>
            </p:spPr>
            <p:style>
              <a:lnRef idx="3">
                <a:schemeClr val="lt1"/>
              </a:lnRef>
              <a:fillRef idx="1">
                <a:schemeClr val="accent1"/>
              </a:fillRef>
              <a:effectRef idx="1">
                <a:schemeClr val="accent1"/>
              </a:effectRef>
              <a:fontRef idx="minor">
                <a:schemeClr val="lt1"/>
              </a:fontRef>
            </p:style>
          </p:sp>
          <p:sp>
            <p:nvSpPr>
              <p:cNvPr id="13" name="Right Arrow 4"/>
              <p:cNvSpPr/>
              <p:nvPr/>
            </p:nvSpPr>
            <p:spPr>
              <a:xfrm rot="2700000">
                <a:off x="3774277" y="1233169"/>
                <a:ext cx="255728" cy="278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p:txBody>
          </p:sp>
        </p:grpSp>
      </p:grpSp>
      <p:graphicFrame>
        <p:nvGraphicFramePr>
          <p:cNvPr id="4" name="Diagram 3"/>
          <p:cNvGraphicFramePr/>
          <p:nvPr>
            <p:extLst>
              <p:ext uri="{D42A27DB-BD31-4B8C-83A1-F6EECF244321}">
                <p14:modId xmlns:p14="http://schemas.microsoft.com/office/powerpoint/2010/main" val="2450680827"/>
              </p:ext>
            </p:extLst>
          </p:nvPr>
        </p:nvGraphicFramePr>
        <p:xfrm>
          <a:off x="186268" y="296334"/>
          <a:ext cx="1507066" cy="13534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p:cNvGraphicFramePr/>
          <p:nvPr>
            <p:extLst>
              <p:ext uri="{D42A27DB-BD31-4B8C-83A1-F6EECF244321}">
                <p14:modId xmlns:p14="http://schemas.microsoft.com/office/powerpoint/2010/main" val="2545613357"/>
              </p:ext>
            </p:extLst>
          </p:nvPr>
        </p:nvGraphicFramePr>
        <p:xfrm>
          <a:off x="2252135" y="-127000"/>
          <a:ext cx="1507066" cy="135347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5" name="Right Arrow 14"/>
          <p:cNvSpPr/>
          <p:nvPr/>
        </p:nvSpPr>
        <p:spPr>
          <a:xfrm rot="4883084">
            <a:off x="1661270" y="2827164"/>
            <a:ext cx="1387950" cy="464072"/>
          </a:xfrm>
          <a:prstGeom prst="rightArrow">
            <a:avLst>
              <a:gd name="adj1" fmla="val 60000"/>
              <a:gd name="adj2" fmla="val 50000"/>
            </a:avLst>
          </a:prstGeom>
          <a:ln/>
        </p:spPr>
        <p:style>
          <a:lnRef idx="3">
            <a:schemeClr val="lt1"/>
          </a:lnRef>
          <a:fillRef idx="1">
            <a:schemeClr val="accent1"/>
          </a:fillRef>
          <a:effectRef idx="1">
            <a:schemeClr val="accent1"/>
          </a:effectRef>
          <a:fontRef idx="minor">
            <a:schemeClr val="lt1"/>
          </a:fontRef>
        </p:style>
      </p:sp>
      <p:sp>
        <p:nvSpPr>
          <p:cNvPr id="16" name="Plus 15"/>
          <p:cNvSpPr/>
          <p:nvPr/>
        </p:nvSpPr>
        <p:spPr>
          <a:xfrm>
            <a:off x="1151467" y="2648880"/>
            <a:ext cx="914400" cy="914400"/>
          </a:xfrm>
          <a:prstGeom prst="mathPlus">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Plus 16"/>
          <p:cNvSpPr/>
          <p:nvPr/>
        </p:nvSpPr>
        <p:spPr>
          <a:xfrm>
            <a:off x="3439817" y="1531279"/>
            <a:ext cx="914400" cy="914400"/>
          </a:xfrm>
          <a:prstGeom prst="mathPlus">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80256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Graphic spid="6" grpId="0">
        <p:bldAsOne/>
      </p:bldGraphic>
      <p:bldGraphic spid="6" grpId="1">
        <p:bldAsOne/>
      </p:bldGraphic>
      <p:bldGraphic spid="6" grpId="2">
        <p:bldAsOne/>
      </p:bldGraphic>
      <p:bldGraphic spid="6" grpId="3">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60494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Tulsa Sexual Minority Bars</a:t>
            </a:r>
            <a:endParaRPr lang="en-US" dirty="0"/>
          </a:p>
        </p:txBody>
      </p:sp>
      <p:pic>
        <p:nvPicPr>
          <p:cNvPr id="6" name="Picture 5" descr="Screenshot 2014-03-12 13.2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505" y="17056100"/>
            <a:ext cx="11849100" cy="4927600"/>
          </a:xfrm>
          <a:prstGeom prst="rect">
            <a:avLst/>
          </a:prstGeom>
        </p:spPr>
      </p:pic>
      <p:pic>
        <p:nvPicPr>
          <p:cNvPr id="7" name="Content Placeholder 6" descr="Screenshot 2014-03-12 13.27.48.png"/>
          <p:cNvPicPr>
            <a:picLocks noGrp="1" noChangeAspect="1"/>
          </p:cNvPicPr>
          <p:nvPr>
            <p:ph idx="1"/>
          </p:nvPr>
        </p:nvPicPr>
        <p:blipFill>
          <a:blip r:embed="rId3">
            <a:extLst>
              <a:ext uri="{28A0092B-C50C-407E-A947-70E740481C1C}">
                <a14:useLocalDpi xmlns:a14="http://schemas.microsoft.com/office/drawing/2010/main" val="0"/>
              </a:ext>
            </a:extLst>
          </a:blip>
          <a:srcRect l="12192" r="12192"/>
          <a:stretch>
            <a:fillRect/>
          </a:stretch>
        </p:blipFill>
        <p:spPr>
          <a:prstGeom prst="rect">
            <a:avLst/>
          </a:prstGeom>
        </p:spPr>
      </p:pic>
    </p:spTree>
    <p:extLst>
      <p:ext uri="{BB962C8B-B14F-4D97-AF65-F5344CB8AC3E}">
        <p14:creationId xmlns:p14="http://schemas.microsoft.com/office/powerpoint/2010/main" val="264631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Oklahoma City Sexual Minority Bars</a:t>
            </a:r>
            <a:endParaRPr lang="en-US" dirty="0"/>
          </a:p>
        </p:txBody>
      </p:sp>
      <p:pic>
        <p:nvPicPr>
          <p:cNvPr id="4" name="Content Placeholder 3" descr="Screenshot 2014-10-21 15.12.10.png"/>
          <p:cNvPicPr>
            <a:picLocks noGrp="1" noChangeAspect="1"/>
          </p:cNvPicPr>
          <p:nvPr>
            <p:ph sz="half" idx="1"/>
          </p:nvPr>
        </p:nvPicPr>
        <p:blipFill>
          <a:blip r:embed="rId3">
            <a:extLst>
              <a:ext uri="{28A0092B-C50C-407E-A947-70E740481C1C}">
                <a14:useLocalDpi xmlns:a14="http://schemas.microsoft.com/office/drawing/2010/main" val="0"/>
              </a:ext>
            </a:extLst>
          </a:blip>
          <a:srcRect t="-34786" b="-34786"/>
          <a:stretch>
            <a:fillRect/>
          </a:stretch>
        </p:blipFill>
        <p:spPr/>
      </p:pic>
      <p:pic>
        <p:nvPicPr>
          <p:cNvPr id="6" name="Content Placeholder 5" descr="Screenshot 2014-10-21 15.14.44.png"/>
          <p:cNvPicPr>
            <a:picLocks noGrp="1" noChangeAspect="1"/>
          </p:cNvPicPr>
          <p:nvPr>
            <p:ph sz="half" idx="2"/>
          </p:nvPr>
        </p:nvPicPr>
        <p:blipFill>
          <a:blip r:embed="rId4">
            <a:extLst>
              <a:ext uri="{28A0092B-C50C-407E-A947-70E740481C1C}">
                <a14:useLocalDpi xmlns:a14="http://schemas.microsoft.com/office/drawing/2010/main" val="0"/>
              </a:ext>
            </a:extLst>
          </a:blip>
          <a:srcRect t="-33320" b="-33320"/>
          <a:stretch>
            <a:fillRect/>
          </a:stretch>
        </p:blipFill>
        <p:spPr/>
      </p:pic>
    </p:spTree>
    <p:extLst>
      <p:ext uri="{BB962C8B-B14F-4D97-AF65-F5344CB8AC3E}">
        <p14:creationId xmlns:p14="http://schemas.microsoft.com/office/powerpoint/2010/main" val="5866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dirty="0" smtClean="0"/>
              <a:t>Alcohol Use</a:t>
            </a:r>
            <a:endParaRPr dirty="0"/>
          </a:p>
        </p:txBody>
      </p:sp>
      <p:sp>
        <p:nvSpPr>
          <p:cNvPr id="9218" name="Content Placeholder 1"/>
          <p:cNvSpPr>
            <a:spLocks noGrp="1"/>
          </p:cNvSpPr>
          <p:nvPr>
            <p:ph sz="quarter" idx="1"/>
          </p:nvPr>
        </p:nvSpPr>
        <p:spPr/>
        <p:txBody>
          <a:bodyPr/>
          <a:lstStyle/>
          <a:p>
            <a:r>
              <a:rPr lang="en-US" dirty="0" smtClean="0"/>
              <a:t>Third leading lifestyle cause of death in the U.S.</a:t>
            </a:r>
          </a:p>
          <a:p>
            <a:r>
              <a:rPr lang="en-US" dirty="0" smtClean="0"/>
              <a:t>Cause of death for 1 in 10 Americans</a:t>
            </a:r>
          </a:p>
          <a:p>
            <a:endParaRPr lang="en-US" dirty="0" smtClean="0"/>
          </a:p>
          <a:p>
            <a:r>
              <a:rPr lang="en-US" dirty="0" smtClean="0"/>
              <a:t>Excessive consumption results in:</a:t>
            </a:r>
          </a:p>
          <a:p>
            <a:pPr lvl="1"/>
            <a:r>
              <a:rPr lang="en-US" dirty="0" smtClean="0"/>
              <a:t> &gt;79,000 deaths </a:t>
            </a:r>
          </a:p>
          <a:p>
            <a:pPr lvl="1"/>
            <a:r>
              <a:rPr lang="en-US" dirty="0" smtClean="0"/>
              <a:t>1.6 million hospitalizations</a:t>
            </a:r>
          </a:p>
          <a:p>
            <a:pPr lvl="1"/>
            <a:r>
              <a:rPr lang="en-US" dirty="0" smtClean="0"/>
              <a:t>&gt; 4 million emergency room visits each year</a:t>
            </a:r>
          </a:p>
        </p:txBody>
      </p:sp>
    </p:spTree>
    <p:extLst>
      <p:ext uri="{BB962C8B-B14F-4D97-AF65-F5344CB8AC3E}">
        <p14:creationId xmlns:p14="http://schemas.microsoft.com/office/powerpoint/2010/main" val="285255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Bars in Tulsa</a:t>
            </a:r>
            <a:endParaRPr lang="en-US" dirty="0"/>
          </a:p>
        </p:txBody>
      </p:sp>
      <p:pic>
        <p:nvPicPr>
          <p:cNvPr id="5" name="Content Placeholder 4" descr="Screenshot 2014-03-12 13.26.54.png"/>
          <p:cNvPicPr>
            <a:picLocks noGrp="1" noChangeAspect="1"/>
          </p:cNvPicPr>
          <p:nvPr>
            <p:ph sz="half" idx="1"/>
          </p:nvPr>
        </p:nvPicPr>
        <p:blipFill>
          <a:blip r:embed="rId3">
            <a:extLst>
              <a:ext uri="{28A0092B-C50C-407E-A947-70E740481C1C}">
                <a14:useLocalDpi xmlns:a14="http://schemas.microsoft.com/office/drawing/2010/main" val="0"/>
              </a:ext>
            </a:extLst>
          </a:blip>
          <a:srcRect t="-125403" b="-125403"/>
          <a:stretch>
            <a:fillRect/>
          </a:stretch>
        </p:blipFill>
        <p:spPr>
          <a:xfrm>
            <a:off x="171341" y="274638"/>
            <a:ext cx="5150923" cy="5772517"/>
          </a:xfrm>
          <a:prstGeom prst="rect">
            <a:avLst/>
          </a:prstGeom>
        </p:spPr>
      </p:pic>
      <p:pic>
        <p:nvPicPr>
          <p:cNvPr id="6" name="Content Placeholder 5" descr="Screenshot 2014-03-12 13.23.43.png"/>
          <p:cNvPicPr>
            <a:picLocks noGrp="1" noChangeAspect="1"/>
          </p:cNvPicPr>
          <p:nvPr>
            <p:ph sz="half" idx="2"/>
          </p:nvPr>
        </p:nvPicPr>
        <p:blipFill>
          <a:blip r:embed="rId4">
            <a:extLst>
              <a:ext uri="{28A0092B-C50C-407E-A947-70E740481C1C}">
                <a14:useLocalDpi xmlns:a14="http://schemas.microsoft.com/office/drawing/2010/main" val="0"/>
              </a:ext>
            </a:extLst>
          </a:blip>
          <a:srcRect t="-115240" b="-115240"/>
          <a:stretch>
            <a:fillRect/>
          </a:stretch>
        </p:blipFill>
        <p:spPr>
          <a:xfrm>
            <a:off x="3005354" y="2537619"/>
            <a:ext cx="4886354" cy="5476021"/>
          </a:xfrm>
          <a:prstGeom prst="rect">
            <a:avLst/>
          </a:prstGeom>
        </p:spPr>
      </p:pic>
    </p:spTree>
    <p:extLst>
      <p:ext uri="{BB962C8B-B14F-4D97-AF65-F5344CB8AC3E}">
        <p14:creationId xmlns:p14="http://schemas.microsoft.com/office/powerpoint/2010/main" val="1958202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Screenshot 2014-10-23 09.28.37.png"/>
          <p:cNvPicPr>
            <a:picLocks noGrp="1" noChangeAspect="1"/>
          </p:cNvPicPr>
          <p:nvPr>
            <p:ph sz="half" idx="1"/>
          </p:nvPr>
        </p:nvPicPr>
        <p:blipFill>
          <a:blip r:embed="rId3">
            <a:extLst>
              <a:ext uri="{28A0092B-C50C-407E-A947-70E740481C1C}">
                <a14:useLocalDpi xmlns:a14="http://schemas.microsoft.com/office/drawing/2010/main" val="0"/>
              </a:ext>
            </a:extLst>
          </a:blip>
          <a:srcRect t="5996" b="5996"/>
          <a:stretch>
            <a:fillRect/>
          </a:stretch>
        </p:blipFill>
        <p:spPr/>
      </p:pic>
      <p:pic>
        <p:nvPicPr>
          <p:cNvPr id="4" name="Content Placeholder 3" descr="Screenshot 2014-10-23 22.17.26.png"/>
          <p:cNvPicPr>
            <a:picLocks noGrp="1" noChangeAspect="1"/>
          </p:cNvPicPr>
          <p:nvPr>
            <p:ph sz="half" idx="2"/>
          </p:nvPr>
        </p:nvPicPr>
        <p:blipFill>
          <a:blip r:embed="rId4">
            <a:extLst>
              <a:ext uri="{28A0092B-C50C-407E-A947-70E740481C1C}">
                <a14:useLocalDpi xmlns:a14="http://schemas.microsoft.com/office/drawing/2010/main" val="0"/>
              </a:ext>
            </a:extLst>
          </a:blip>
          <a:srcRect t="-65330" b="-65330"/>
          <a:stretch>
            <a:fillRect/>
          </a:stretch>
        </p:blipFill>
        <p:spPr/>
      </p:pic>
    </p:spTree>
    <p:extLst>
      <p:ext uri="{BB962C8B-B14F-4D97-AF65-F5344CB8AC3E}">
        <p14:creationId xmlns:p14="http://schemas.microsoft.com/office/powerpoint/2010/main" val="23921565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84497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Bars – 7 nights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5914619"/>
              </p:ext>
            </p:extLst>
          </p:nvPr>
        </p:nvGraphicFramePr>
        <p:xfrm>
          <a:off x="457200" y="1685635"/>
          <a:ext cx="8229600" cy="4464396"/>
        </p:xfrm>
        <a:graphic>
          <a:graphicData uri="http://schemas.openxmlformats.org/drawingml/2006/table">
            <a:tbl>
              <a:tblPr firstRow="1" bandRow="1">
                <a:tableStyleId>{BC89EF96-8CEA-46FF-86C4-4CE0E7609802}</a:tableStyleId>
              </a:tblPr>
              <a:tblGrid>
                <a:gridCol w="4114800"/>
                <a:gridCol w="4114800"/>
              </a:tblGrid>
              <a:tr h="744066">
                <a:tc>
                  <a:txBody>
                    <a:bodyPr/>
                    <a:lstStyle/>
                    <a:p>
                      <a:r>
                        <a:rPr lang="en-US" sz="3200" dirty="0" smtClean="0"/>
                        <a:t>Bar Number</a:t>
                      </a:r>
                      <a:endParaRPr lang="en-US" sz="3200" dirty="0"/>
                    </a:p>
                  </a:txBody>
                  <a:tcPr/>
                </a:tc>
                <a:tc>
                  <a:txBody>
                    <a:bodyPr/>
                    <a:lstStyle/>
                    <a:p>
                      <a:r>
                        <a:rPr lang="en-US" sz="3200" dirty="0" smtClean="0"/>
                        <a:t>Sample</a:t>
                      </a:r>
                      <a:endParaRPr lang="en-US" sz="3200" dirty="0"/>
                    </a:p>
                  </a:txBody>
                  <a:tcPr/>
                </a:tc>
              </a:tr>
              <a:tr h="744066">
                <a:tc>
                  <a:txBody>
                    <a:bodyPr/>
                    <a:lstStyle/>
                    <a:p>
                      <a:r>
                        <a:rPr lang="en-US" sz="3200" dirty="0" smtClean="0"/>
                        <a:t>1</a:t>
                      </a:r>
                      <a:endParaRPr lang="en-US" sz="3200" dirty="0"/>
                    </a:p>
                  </a:txBody>
                  <a:tcPr/>
                </a:tc>
                <a:tc>
                  <a:txBody>
                    <a:bodyPr/>
                    <a:lstStyle/>
                    <a:p>
                      <a:r>
                        <a:rPr lang="en-US" sz="3200" dirty="0" smtClean="0"/>
                        <a:t>23</a:t>
                      </a:r>
                      <a:endParaRPr lang="en-US" sz="3200" dirty="0"/>
                    </a:p>
                  </a:txBody>
                  <a:tcPr/>
                </a:tc>
              </a:tr>
              <a:tr h="744066">
                <a:tc>
                  <a:txBody>
                    <a:bodyPr/>
                    <a:lstStyle/>
                    <a:p>
                      <a:r>
                        <a:rPr lang="en-US" sz="3200" dirty="0" smtClean="0"/>
                        <a:t>2</a:t>
                      </a:r>
                      <a:endParaRPr lang="en-US" sz="3200" dirty="0"/>
                    </a:p>
                  </a:txBody>
                  <a:tcPr/>
                </a:tc>
                <a:tc>
                  <a:txBody>
                    <a:bodyPr/>
                    <a:lstStyle/>
                    <a:p>
                      <a:r>
                        <a:rPr lang="en-US" sz="3200" dirty="0" smtClean="0"/>
                        <a:t>47</a:t>
                      </a:r>
                      <a:endParaRPr lang="en-US" sz="3200" dirty="0"/>
                    </a:p>
                  </a:txBody>
                  <a:tcPr/>
                </a:tc>
              </a:tr>
              <a:tr h="744066">
                <a:tc>
                  <a:txBody>
                    <a:bodyPr/>
                    <a:lstStyle/>
                    <a:p>
                      <a:r>
                        <a:rPr lang="en-US" sz="3200" dirty="0" smtClean="0"/>
                        <a:t>3</a:t>
                      </a:r>
                      <a:endParaRPr lang="en-US" sz="3200" dirty="0"/>
                    </a:p>
                  </a:txBody>
                  <a:tcPr/>
                </a:tc>
                <a:tc>
                  <a:txBody>
                    <a:bodyPr/>
                    <a:lstStyle/>
                    <a:p>
                      <a:r>
                        <a:rPr lang="en-US" sz="3200" dirty="0" smtClean="0"/>
                        <a:t>44</a:t>
                      </a:r>
                      <a:endParaRPr lang="en-US" sz="3200" dirty="0"/>
                    </a:p>
                  </a:txBody>
                  <a:tcPr/>
                </a:tc>
              </a:tr>
              <a:tr h="744066">
                <a:tc>
                  <a:txBody>
                    <a:bodyPr/>
                    <a:lstStyle/>
                    <a:p>
                      <a:r>
                        <a:rPr lang="en-US" sz="3200" dirty="0" smtClean="0"/>
                        <a:t>4</a:t>
                      </a:r>
                      <a:endParaRPr lang="en-US" sz="3200" dirty="0"/>
                    </a:p>
                  </a:txBody>
                  <a:tcPr/>
                </a:tc>
                <a:tc>
                  <a:txBody>
                    <a:bodyPr/>
                    <a:lstStyle/>
                    <a:p>
                      <a:r>
                        <a:rPr lang="en-US" sz="3200" dirty="0" smtClean="0"/>
                        <a:t>13</a:t>
                      </a:r>
                      <a:endParaRPr lang="en-US" sz="3200" dirty="0"/>
                    </a:p>
                  </a:txBody>
                  <a:tcPr/>
                </a:tc>
              </a:tr>
              <a:tr h="744066">
                <a:tc>
                  <a:txBody>
                    <a:bodyPr/>
                    <a:lstStyle/>
                    <a:p>
                      <a:r>
                        <a:rPr lang="en-US" sz="3200" dirty="0" smtClean="0"/>
                        <a:t>Total</a:t>
                      </a:r>
                      <a:endParaRPr lang="en-US" sz="3200" dirty="0"/>
                    </a:p>
                  </a:txBody>
                  <a:tcPr/>
                </a:tc>
                <a:tc>
                  <a:txBody>
                    <a:bodyPr/>
                    <a:lstStyle/>
                    <a:p>
                      <a:r>
                        <a:rPr lang="en-US" sz="3200" dirty="0" smtClean="0"/>
                        <a:t>127</a:t>
                      </a:r>
                      <a:endParaRPr lang="en-US" sz="3200" dirty="0"/>
                    </a:p>
                  </a:txBody>
                  <a:tcPr/>
                </a:tc>
              </a:tr>
            </a:tbl>
          </a:graphicData>
        </a:graphic>
      </p:graphicFrame>
    </p:spTree>
    <p:extLst>
      <p:ext uri="{BB962C8B-B14F-4D97-AF65-F5344CB8AC3E}">
        <p14:creationId xmlns:p14="http://schemas.microsoft.com/office/powerpoint/2010/main" val="19814247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6800251"/>
              </p:ext>
            </p:extLst>
          </p:nvPr>
        </p:nvGraphicFramePr>
        <p:xfrm>
          <a:off x="457200" y="274640"/>
          <a:ext cx="8229600" cy="5537356"/>
        </p:xfrm>
        <a:graphic>
          <a:graphicData uri="http://schemas.openxmlformats.org/drawingml/2006/table">
            <a:tbl>
              <a:tblPr firstRow="1" bandRow="1">
                <a:tableStyleId>{BC89EF96-8CEA-46FF-86C4-4CE0E7609802}</a:tableStyleId>
              </a:tblPr>
              <a:tblGrid>
                <a:gridCol w="4114800"/>
                <a:gridCol w="4114800"/>
              </a:tblGrid>
              <a:tr h="503396">
                <a:tc>
                  <a:txBody>
                    <a:bodyPr/>
                    <a:lstStyle/>
                    <a:p>
                      <a:r>
                        <a:rPr lang="en-US" dirty="0" smtClean="0"/>
                        <a:t>Demographics</a:t>
                      </a:r>
                      <a:endParaRPr lang="en-US" dirty="0"/>
                    </a:p>
                  </a:txBody>
                  <a:tcPr/>
                </a:tc>
                <a:tc>
                  <a:txBody>
                    <a:bodyPr/>
                    <a:lstStyle/>
                    <a:p>
                      <a:r>
                        <a:rPr lang="en-US" dirty="0" smtClean="0"/>
                        <a:t>N (%)</a:t>
                      </a:r>
                      <a:endParaRPr lang="en-US" dirty="0"/>
                    </a:p>
                  </a:txBody>
                  <a:tcPr/>
                </a:tc>
              </a:tr>
              <a:tr h="503396">
                <a:tc>
                  <a:txBody>
                    <a:bodyPr/>
                    <a:lstStyle/>
                    <a:p>
                      <a:r>
                        <a:rPr lang="en-US" dirty="0" smtClean="0"/>
                        <a:t>Gender</a:t>
                      </a:r>
                      <a:endParaRPr lang="en-US" dirty="0"/>
                    </a:p>
                  </a:txBody>
                  <a:tcPr/>
                </a:tc>
                <a:tc>
                  <a:txBody>
                    <a:bodyPr/>
                    <a:lstStyle/>
                    <a:p>
                      <a:endParaRPr lang="en-US" dirty="0"/>
                    </a:p>
                  </a:txBody>
                  <a:tcPr/>
                </a:tc>
              </a:tr>
              <a:tr h="503396">
                <a:tc>
                  <a:txBody>
                    <a:bodyPr/>
                    <a:lstStyle/>
                    <a:p>
                      <a:pPr algn="r"/>
                      <a:r>
                        <a:rPr lang="en-US" dirty="0" smtClean="0"/>
                        <a:t>Male</a:t>
                      </a:r>
                      <a:endParaRPr lang="en-US" dirty="0"/>
                    </a:p>
                  </a:txBody>
                  <a:tcPr/>
                </a:tc>
                <a:tc>
                  <a:txBody>
                    <a:bodyPr/>
                    <a:lstStyle/>
                    <a:p>
                      <a:r>
                        <a:rPr lang="en-US" dirty="0" smtClean="0"/>
                        <a:t>77 (60.6%)</a:t>
                      </a:r>
                      <a:endParaRPr lang="en-US" dirty="0"/>
                    </a:p>
                  </a:txBody>
                  <a:tcPr/>
                </a:tc>
              </a:tr>
              <a:tr h="503396">
                <a:tc>
                  <a:txBody>
                    <a:bodyPr/>
                    <a:lstStyle/>
                    <a:p>
                      <a:pPr algn="r"/>
                      <a:r>
                        <a:rPr lang="en-US" dirty="0" smtClean="0"/>
                        <a:t>Female</a:t>
                      </a:r>
                    </a:p>
                  </a:txBody>
                  <a:tcPr/>
                </a:tc>
                <a:tc>
                  <a:txBody>
                    <a:bodyPr/>
                    <a:lstStyle/>
                    <a:p>
                      <a:r>
                        <a:rPr lang="en-US" dirty="0" smtClean="0"/>
                        <a:t>48 (37.8%)</a:t>
                      </a:r>
                      <a:endParaRPr lang="en-US" dirty="0"/>
                    </a:p>
                  </a:txBody>
                  <a:tcPr/>
                </a:tc>
              </a:tr>
              <a:tr h="503396">
                <a:tc>
                  <a:txBody>
                    <a:bodyPr/>
                    <a:lstStyle/>
                    <a:p>
                      <a:r>
                        <a:rPr lang="en-US" dirty="0" smtClean="0"/>
                        <a:t>Sexual</a:t>
                      </a:r>
                      <a:r>
                        <a:rPr lang="en-US" baseline="0" dirty="0" smtClean="0"/>
                        <a:t> Minority Status</a:t>
                      </a:r>
                      <a:endParaRPr lang="en-US" dirty="0"/>
                    </a:p>
                  </a:txBody>
                  <a:tcPr/>
                </a:tc>
                <a:tc>
                  <a:txBody>
                    <a:bodyPr/>
                    <a:lstStyle/>
                    <a:p>
                      <a:endParaRPr lang="en-US" dirty="0"/>
                    </a:p>
                  </a:txBody>
                  <a:tcPr/>
                </a:tc>
              </a:tr>
              <a:tr h="503396">
                <a:tc>
                  <a:txBody>
                    <a:bodyPr/>
                    <a:lstStyle/>
                    <a:p>
                      <a:pPr algn="r"/>
                      <a:r>
                        <a:rPr lang="en-US" dirty="0" smtClean="0"/>
                        <a:t>Yes</a:t>
                      </a:r>
                      <a:endParaRPr lang="en-US" dirty="0"/>
                    </a:p>
                  </a:txBody>
                  <a:tcPr/>
                </a:tc>
                <a:tc>
                  <a:txBody>
                    <a:bodyPr/>
                    <a:lstStyle/>
                    <a:p>
                      <a:r>
                        <a:rPr lang="en-US" dirty="0" smtClean="0"/>
                        <a:t>54 (49.1%)</a:t>
                      </a:r>
                      <a:endParaRPr lang="en-US" dirty="0"/>
                    </a:p>
                  </a:txBody>
                  <a:tcPr/>
                </a:tc>
              </a:tr>
              <a:tr h="503396">
                <a:tc>
                  <a:txBody>
                    <a:bodyPr/>
                    <a:lstStyle/>
                    <a:p>
                      <a:pPr algn="r"/>
                      <a:r>
                        <a:rPr lang="en-US" dirty="0" smtClean="0"/>
                        <a:t>No</a:t>
                      </a:r>
                      <a:endParaRPr lang="en-US" dirty="0"/>
                    </a:p>
                  </a:txBody>
                  <a:tcPr/>
                </a:tc>
                <a:tc>
                  <a:txBody>
                    <a:bodyPr/>
                    <a:lstStyle/>
                    <a:p>
                      <a:r>
                        <a:rPr lang="en-US" dirty="0" smtClean="0"/>
                        <a:t>56 (44.1%)</a:t>
                      </a:r>
                      <a:endParaRPr lang="en-US" dirty="0"/>
                    </a:p>
                  </a:txBody>
                  <a:tcPr/>
                </a:tc>
              </a:tr>
              <a:tr h="503396">
                <a:tc>
                  <a:txBody>
                    <a:bodyPr/>
                    <a:lstStyle/>
                    <a:p>
                      <a:r>
                        <a:rPr lang="en-US" dirty="0" smtClean="0"/>
                        <a:t>Race</a:t>
                      </a:r>
                      <a:endParaRPr lang="en-US" dirty="0"/>
                    </a:p>
                  </a:txBody>
                  <a:tcPr/>
                </a:tc>
                <a:tc>
                  <a:txBody>
                    <a:bodyPr/>
                    <a:lstStyle/>
                    <a:p>
                      <a:endParaRPr lang="en-US" dirty="0"/>
                    </a:p>
                  </a:txBody>
                  <a:tcPr/>
                </a:tc>
              </a:tr>
              <a:tr h="503396">
                <a:tc>
                  <a:txBody>
                    <a:bodyPr/>
                    <a:lstStyle/>
                    <a:p>
                      <a:pPr algn="r"/>
                      <a:r>
                        <a:rPr lang="en-US" dirty="0" smtClean="0"/>
                        <a:t>White</a:t>
                      </a:r>
                      <a:endParaRPr lang="en-US" dirty="0"/>
                    </a:p>
                  </a:txBody>
                  <a:tcPr/>
                </a:tc>
                <a:tc>
                  <a:txBody>
                    <a:bodyPr/>
                    <a:lstStyle/>
                    <a:p>
                      <a:r>
                        <a:rPr lang="en-US" dirty="0" smtClean="0"/>
                        <a:t>82</a:t>
                      </a:r>
                      <a:r>
                        <a:rPr lang="en-US" baseline="0" dirty="0" smtClean="0"/>
                        <a:t> (64.6%)</a:t>
                      </a:r>
                      <a:endParaRPr lang="en-US" dirty="0"/>
                    </a:p>
                  </a:txBody>
                  <a:tcPr/>
                </a:tc>
              </a:tr>
              <a:tr h="503396">
                <a:tc>
                  <a:txBody>
                    <a:bodyPr/>
                    <a:lstStyle/>
                    <a:p>
                      <a:pPr algn="r"/>
                      <a:r>
                        <a:rPr lang="en-US" dirty="0" smtClean="0"/>
                        <a:t>Other</a:t>
                      </a:r>
                      <a:endParaRPr lang="en-US" dirty="0"/>
                    </a:p>
                  </a:txBody>
                  <a:tcPr/>
                </a:tc>
                <a:tc>
                  <a:txBody>
                    <a:bodyPr/>
                    <a:lstStyle/>
                    <a:p>
                      <a:r>
                        <a:rPr lang="en-US" dirty="0" smtClean="0"/>
                        <a:t>45</a:t>
                      </a:r>
                      <a:r>
                        <a:rPr lang="en-US" baseline="0" dirty="0" smtClean="0"/>
                        <a:t> (35.4%)</a:t>
                      </a:r>
                      <a:endParaRPr lang="en-US" dirty="0"/>
                    </a:p>
                  </a:txBody>
                  <a:tcPr/>
                </a:tc>
              </a:tr>
              <a:tr h="503396">
                <a:tc>
                  <a:txBody>
                    <a:bodyPr/>
                    <a:lstStyle/>
                    <a:p>
                      <a:pPr algn="l"/>
                      <a:r>
                        <a:rPr lang="en-US" dirty="0" smtClean="0"/>
                        <a:t>Age</a:t>
                      </a:r>
                      <a:endParaRPr lang="en-US" dirty="0"/>
                    </a:p>
                  </a:txBody>
                  <a:tcPr/>
                </a:tc>
                <a:tc>
                  <a:txBody>
                    <a:bodyPr/>
                    <a:lstStyle/>
                    <a:p>
                      <a:r>
                        <a:rPr lang="en-US" dirty="0" smtClean="0"/>
                        <a:t>Mean 30.43</a:t>
                      </a:r>
                      <a:r>
                        <a:rPr lang="en-US" baseline="0" dirty="0" smtClean="0"/>
                        <a:t> (SD 8.6) Range 21-58</a:t>
                      </a:r>
                      <a:r>
                        <a:rPr lang="en-US" dirty="0" smtClean="0"/>
                        <a:t> </a:t>
                      </a:r>
                      <a:endParaRPr lang="en-US" dirty="0"/>
                    </a:p>
                  </a:txBody>
                  <a:tcPr/>
                </a:tc>
              </a:tr>
            </a:tbl>
          </a:graphicData>
        </a:graphic>
      </p:graphicFrame>
    </p:spTree>
    <p:extLst>
      <p:ext uri="{BB962C8B-B14F-4D97-AF65-F5344CB8AC3E}">
        <p14:creationId xmlns:p14="http://schemas.microsoft.com/office/powerpoint/2010/main" val="25039155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296736"/>
              </p:ext>
            </p:extLst>
          </p:nvPr>
        </p:nvGraphicFramePr>
        <p:xfrm>
          <a:off x="457200" y="274640"/>
          <a:ext cx="8229600" cy="5537356"/>
        </p:xfrm>
        <a:graphic>
          <a:graphicData uri="http://schemas.openxmlformats.org/drawingml/2006/table">
            <a:tbl>
              <a:tblPr firstRow="1" bandRow="1">
                <a:tableStyleId>{BC89EF96-8CEA-46FF-86C4-4CE0E7609802}</a:tableStyleId>
              </a:tblPr>
              <a:tblGrid>
                <a:gridCol w="4114800"/>
                <a:gridCol w="4114800"/>
              </a:tblGrid>
              <a:tr h="503396">
                <a:tc>
                  <a:txBody>
                    <a:bodyPr/>
                    <a:lstStyle/>
                    <a:p>
                      <a:r>
                        <a:rPr lang="en-US" dirty="0" smtClean="0"/>
                        <a:t>Education</a:t>
                      </a:r>
                      <a:endParaRPr lang="en-US" dirty="0"/>
                    </a:p>
                  </a:txBody>
                  <a:tcPr/>
                </a:tc>
                <a:tc>
                  <a:txBody>
                    <a:bodyPr/>
                    <a:lstStyle/>
                    <a:p>
                      <a:r>
                        <a:rPr lang="en-US" dirty="0" smtClean="0"/>
                        <a:t>N (%)</a:t>
                      </a:r>
                      <a:endParaRPr lang="en-US" dirty="0"/>
                    </a:p>
                  </a:txBody>
                  <a:tcPr/>
                </a:tc>
              </a:tr>
              <a:tr h="503396">
                <a:tc>
                  <a:txBody>
                    <a:bodyPr/>
                    <a:lstStyle/>
                    <a:p>
                      <a:r>
                        <a:rPr lang="en-US" dirty="0" smtClean="0"/>
                        <a:t>Some HS</a:t>
                      </a:r>
                      <a:endParaRPr lang="en-US" dirty="0"/>
                    </a:p>
                  </a:txBody>
                  <a:tcPr/>
                </a:tc>
                <a:tc>
                  <a:txBody>
                    <a:bodyPr/>
                    <a:lstStyle/>
                    <a:p>
                      <a:r>
                        <a:rPr lang="en-US" dirty="0" smtClean="0"/>
                        <a:t>4 (3.7%)</a:t>
                      </a:r>
                      <a:endParaRPr lang="en-US" dirty="0"/>
                    </a:p>
                  </a:txBody>
                  <a:tcPr/>
                </a:tc>
              </a:tr>
              <a:tr h="503396">
                <a:tc>
                  <a:txBody>
                    <a:bodyPr/>
                    <a:lstStyle/>
                    <a:p>
                      <a:pPr algn="l"/>
                      <a:r>
                        <a:rPr lang="en-US" dirty="0" smtClean="0"/>
                        <a:t>HS Graduate</a:t>
                      </a:r>
                      <a:endParaRPr lang="en-US" dirty="0"/>
                    </a:p>
                  </a:txBody>
                  <a:tcPr/>
                </a:tc>
                <a:tc>
                  <a:txBody>
                    <a:bodyPr/>
                    <a:lstStyle/>
                    <a:p>
                      <a:r>
                        <a:rPr lang="en-US" dirty="0" smtClean="0"/>
                        <a:t>24 (22.4%)</a:t>
                      </a:r>
                      <a:endParaRPr lang="en-US" dirty="0"/>
                    </a:p>
                  </a:txBody>
                  <a:tcPr/>
                </a:tc>
              </a:tr>
              <a:tr h="503396">
                <a:tc>
                  <a:txBody>
                    <a:bodyPr/>
                    <a:lstStyle/>
                    <a:p>
                      <a:pPr algn="l"/>
                      <a:r>
                        <a:rPr lang="en-US" dirty="0" smtClean="0"/>
                        <a:t>Vocational or Technical</a:t>
                      </a:r>
                    </a:p>
                  </a:txBody>
                  <a:tcPr/>
                </a:tc>
                <a:tc>
                  <a:txBody>
                    <a:bodyPr/>
                    <a:lstStyle/>
                    <a:p>
                      <a:r>
                        <a:rPr lang="en-US" dirty="0" smtClean="0"/>
                        <a:t>4 (3.7%)</a:t>
                      </a:r>
                      <a:endParaRPr lang="en-US" dirty="0"/>
                    </a:p>
                  </a:txBody>
                  <a:tcPr/>
                </a:tc>
              </a:tr>
              <a:tr h="503396">
                <a:tc>
                  <a:txBody>
                    <a:bodyPr/>
                    <a:lstStyle/>
                    <a:p>
                      <a:pPr algn="l"/>
                      <a:r>
                        <a:rPr lang="en-US" dirty="0" smtClean="0"/>
                        <a:t>Some College</a:t>
                      </a:r>
                      <a:endParaRPr lang="en-US" dirty="0"/>
                    </a:p>
                  </a:txBody>
                  <a:tcPr/>
                </a:tc>
                <a:tc>
                  <a:txBody>
                    <a:bodyPr/>
                    <a:lstStyle/>
                    <a:p>
                      <a:r>
                        <a:rPr lang="en-US" dirty="0" smtClean="0"/>
                        <a:t>31 (29.0%)</a:t>
                      </a:r>
                      <a:endParaRPr lang="en-US" dirty="0"/>
                    </a:p>
                  </a:txBody>
                  <a:tcPr/>
                </a:tc>
              </a:tr>
              <a:tr h="503396">
                <a:tc>
                  <a:txBody>
                    <a:bodyPr/>
                    <a:lstStyle/>
                    <a:p>
                      <a:pPr algn="l"/>
                      <a:r>
                        <a:rPr lang="en-US" dirty="0" smtClean="0"/>
                        <a:t>Current College: Freshman</a:t>
                      </a:r>
                      <a:endParaRPr lang="en-US" dirty="0"/>
                    </a:p>
                  </a:txBody>
                  <a:tcPr/>
                </a:tc>
                <a:tc>
                  <a:txBody>
                    <a:bodyPr/>
                    <a:lstStyle/>
                    <a:p>
                      <a:r>
                        <a:rPr lang="en-US" dirty="0" smtClean="0"/>
                        <a:t>4 (3.7%)</a:t>
                      </a:r>
                      <a:endParaRPr lang="en-US" dirty="0"/>
                    </a:p>
                  </a:txBody>
                  <a:tcPr/>
                </a:tc>
              </a:tr>
              <a:tr h="503396">
                <a:tc>
                  <a:txBody>
                    <a:bodyPr/>
                    <a:lstStyle/>
                    <a:p>
                      <a:pPr algn="l"/>
                      <a:r>
                        <a:rPr lang="en-US" dirty="0" smtClean="0"/>
                        <a:t>Current College:</a:t>
                      </a:r>
                      <a:r>
                        <a:rPr lang="en-US" baseline="0" dirty="0" smtClean="0"/>
                        <a:t> Sophomore</a:t>
                      </a:r>
                      <a:endParaRPr lang="en-US" dirty="0"/>
                    </a:p>
                  </a:txBody>
                  <a:tcPr/>
                </a:tc>
                <a:tc>
                  <a:txBody>
                    <a:bodyPr/>
                    <a:lstStyle/>
                    <a:p>
                      <a:r>
                        <a:rPr lang="en-US" dirty="0" smtClean="0"/>
                        <a:t>1 (0.9%)</a:t>
                      </a:r>
                      <a:endParaRPr lang="en-US" dirty="0"/>
                    </a:p>
                  </a:txBody>
                  <a:tcPr/>
                </a:tc>
              </a:tr>
              <a:tr h="503396">
                <a:tc>
                  <a:txBody>
                    <a:bodyPr/>
                    <a:lstStyle/>
                    <a:p>
                      <a:pPr algn="l"/>
                      <a:r>
                        <a:rPr lang="en-US" dirty="0" smtClean="0"/>
                        <a:t>Current College: Junior</a:t>
                      </a:r>
                      <a:endParaRPr lang="en-US" dirty="0"/>
                    </a:p>
                  </a:txBody>
                  <a:tcPr/>
                </a:tc>
                <a:tc>
                  <a:txBody>
                    <a:bodyPr/>
                    <a:lstStyle/>
                    <a:p>
                      <a:r>
                        <a:rPr lang="en-US" dirty="0" smtClean="0"/>
                        <a:t>6 (5.6%)</a:t>
                      </a:r>
                      <a:endParaRPr lang="en-US" dirty="0"/>
                    </a:p>
                  </a:txBody>
                  <a:tcPr/>
                </a:tc>
              </a:tr>
              <a:tr h="503396">
                <a:tc>
                  <a:txBody>
                    <a:bodyPr/>
                    <a:lstStyle/>
                    <a:p>
                      <a:pPr algn="l"/>
                      <a:r>
                        <a:rPr lang="en-US" dirty="0" smtClean="0"/>
                        <a:t>Current College:</a:t>
                      </a:r>
                      <a:r>
                        <a:rPr lang="en-US" baseline="0" dirty="0" smtClean="0"/>
                        <a:t> Senior</a:t>
                      </a:r>
                      <a:endParaRPr lang="en-US" dirty="0"/>
                    </a:p>
                  </a:txBody>
                  <a:tcPr/>
                </a:tc>
                <a:tc>
                  <a:txBody>
                    <a:bodyPr/>
                    <a:lstStyle/>
                    <a:p>
                      <a:r>
                        <a:rPr lang="en-US" dirty="0" smtClean="0"/>
                        <a:t>3 (2.8%)</a:t>
                      </a:r>
                      <a:endParaRPr lang="en-US" dirty="0"/>
                    </a:p>
                  </a:txBody>
                  <a:tcPr/>
                </a:tc>
              </a:tr>
              <a:tr h="503396">
                <a:tc>
                  <a:txBody>
                    <a:bodyPr/>
                    <a:lstStyle/>
                    <a:p>
                      <a:pPr algn="l"/>
                      <a:r>
                        <a:rPr lang="en-US" dirty="0" smtClean="0"/>
                        <a:t>College Graduate</a:t>
                      </a:r>
                      <a:endParaRPr lang="en-US" dirty="0"/>
                    </a:p>
                  </a:txBody>
                  <a:tcPr/>
                </a:tc>
                <a:tc>
                  <a:txBody>
                    <a:bodyPr/>
                    <a:lstStyle/>
                    <a:p>
                      <a:r>
                        <a:rPr lang="en-US" dirty="0" smtClean="0"/>
                        <a:t>17 (15.9%)</a:t>
                      </a:r>
                      <a:endParaRPr lang="en-US" dirty="0"/>
                    </a:p>
                  </a:txBody>
                  <a:tcPr/>
                </a:tc>
              </a:tr>
              <a:tr h="503396">
                <a:tc>
                  <a:txBody>
                    <a:bodyPr/>
                    <a:lstStyle/>
                    <a:p>
                      <a:pPr algn="l"/>
                      <a:r>
                        <a:rPr lang="en-US" dirty="0" smtClean="0"/>
                        <a:t>Graduate/Professional</a:t>
                      </a:r>
                      <a:r>
                        <a:rPr lang="en-US" baseline="0" dirty="0" smtClean="0"/>
                        <a:t> School</a:t>
                      </a:r>
                      <a:endParaRPr lang="en-US" dirty="0"/>
                    </a:p>
                  </a:txBody>
                  <a:tcPr/>
                </a:tc>
                <a:tc>
                  <a:txBody>
                    <a:bodyPr/>
                    <a:lstStyle/>
                    <a:p>
                      <a:r>
                        <a:rPr lang="en-US" dirty="0" smtClean="0"/>
                        <a:t>10 (9.3%)</a:t>
                      </a:r>
                      <a:endParaRPr lang="en-US" dirty="0"/>
                    </a:p>
                  </a:txBody>
                  <a:tcPr/>
                </a:tc>
              </a:tr>
            </a:tbl>
          </a:graphicData>
        </a:graphic>
      </p:graphicFrame>
    </p:spTree>
    <p:extLst>
      <p:ext uri="{BB962C8B-B14F-4D97-AF65-F5344CB8AC3E}">
        <p14:creationId xmlns:p14="http://schemas.microsoft.com/office/powerpoint/2010/main" val="11872451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609602"/>
              </p:ext>
            </p:extLst>
          </p:nvPr>
        </p:nvGraphicFramePr>
        <p:xfrm>
          <a:off x="457200" y="1570039"/>
          <a:ext cx="8229600" cy="4712232"/>
        </p:xfrm>
        <a:graphic>
          <a:graphicData uri="http://schemas.openxmlformats.org/drawingml/2006/table">
            <a:tbl>
              <a:tblPr firstRow="1" bandRow="1">
                <a:tableStyleId>{BC89EF96-8CEA-46FF-86C4-4CE0E7609802}</a:tableStyleId>
              </a:tblPr>
              <a:tblGrid>
                <a:gridCol w="4114800"/>
                <a:gridCol w="4114800"/>
              </a:tblGrid>
              <a:tr h="589029">
                <a:tc>
                  <a:txBody>
                    <a:bodyPr/>
                    <a:lstStyle/>
                    <a:p>
                      <a:r>
                        <a:rPr lang="en-US" dirty="0" smtClean="0"/>
                        <a:t>Motivations</a:t>
                      </a:r>
                      <a:endParaRPr lang="en-US" dirty="0"/>
                    </a:p>
                  </a:txBody>
                  <a:tcPr/>
                </a:tc>
                <a:tc>
                  <a:txBody>
                    <a:bodyPr/>
                    <a:lstStyle/>
                    <a:p>
                      <a:r>
                        <a:rPr lang="en-US" dirty="0" smtClean="0"/>
                        <a:t>N (%)</a:t>
                      </a:r>
                      <a:endParaRPr lang="en-US" dirty="0"/>
                    </a:p>
                  </a:txBody>
                  <a:tcPr/>
                </a:tc>
              </a:tr>
              <a:tr h="589029">
                <a:tc>
                  <a:txBody>
                    <a:bodyPr/>
                    <a:lstStyle/>
                    <a:p>
                      <a:r>
                        <a:rPr lang="en-US" dirty="0" smtClean="0"/>
                        <a:t>Socialize</a:t>
                      </a:r>
                      <a:endParaRPr lang="en-US" dirty="0"/>
                    </a:p>
                  </a:txBody>
                  <a:tcPr/>
                </a:tc>
                <a:tc>
                  <a:txBody>
                    <a:bodyPr/>
                    <a:lstStyle/>
                    <a:p>
                      <a:r>
                        <a:rPr lang="en-US" dirty="0" smtClean="0"/>
                        <a:t>92 (73.6%)</a:t>
                      </a:r>
                      <a:endParaRPr lang="en-US" dirty="0"/>
                    </a:p>
                  </a:txBody>
                  <a:tcPr/>
                </a:tc>
              </a:tr>
              <a:tr h="589029">
                <a:tc>
                  <a:txBody>
                    <a:bodyPr/>
                    <a:lstStyle/>
                    <a:p>
                      <a:pPr algn="l"/>
                      <a:r>
                        <a:rPr lang="en-US" dirty="0" smtClean="0"/>
                        <a:t>Meet</a:t>
                      </a:r>
                      <a:r>
                        <a:rPr lang="en-US" baseline="0" dirty="0" smtClean="0"/>
                        <a:t> a sexual partner</a:t>
                      </a:r>
                      <a:endParaRPr lang="en-US" dirty="0"/>
                    </a:p>
                  </a:txBody>
                  <a:tcPr/>
                </a:tc>
                <a:tc>
                  <a:txBody>
                    <a:bodyPr/>
                    <a:lstStyle/>
                    <a:p>
                      <a:r>
                        <a:rPr lang="en-US" dirty="0" smtClean="0"/>
                        <a:t>6 (4.7%)</a:t>
                      </a:r>
                      <a:endParaRPr lang="en-US" dirty="0"/>
                    </a:p>
                  </a:txBody>
                  <a:tcPr/>
                </a:tc>
              </a:tr>
              <a:tr h="589029">
                <a:tc>
                  <a:txBody>
                    <a:bodyPr/>
                    <a:lstStyle/>
                    <a:p>
                      <a:pPr algn="l"/>
                      <a:r>
                        <a:rPr lang="en-US" dirty="0" smtClean="0"/>
                        <a:t>Fun</a:t>
                      </a:r>
                    </a:p>
                  </a:txBody>
                  <a:tcPr/>
                </a:tc>
                <a:tc>
                  <a:txBody>
                    <a:bodyPr/>
                    <a:lstStyle/>
                    <a:p>
                      <a:r>
                        <a:rPr lang="en-US" dirty="0" smtClean="0"/>
                        <a:t>44 (34.6%)</a:t>
                      </a:r>
                      <a:endParaRPr lang="en-US" dirty="0"/>
                    </a:p>
                  </a:txBody>
                  <a:tcPr/>
                </a:tc>
              </a:tr>
              <a:tr h="589029">
                <a:tc>
                  <a:txBody>
                    <a:bodyPr/>
                    <a:lstStyle/>
                    <a:p>
                      <a:pPr algn="l"/>
                      <a:r>
                        <a:rPr lang="en-US" dirty="0" smtClean="0"/>
                        <a:t>To get drunk</a:t>
                      </a:r>
                      <a:endParaRPr lang="en-US" dirty="0"/>
                    </a:p>
                  </a:txBody>
                  <a:tcPr/>
                </a:tc>
                <a:tc>
                  <a:txBody>
                    <a:bodyPr/>
                    <a:lstStyle/>
                    <a:p>
                      <a:r>
                        <a:rPr lang="en-US" dirty="0" smtClean="0"/>
                        <a:t>15 (11.8%)</a:t>
                      </a:r>
                      <a:endParaRPr lang="en-US" dirty="0"/>
                    </a:p>
                  </a:txBody>
                  <a:tcPr/>
                </a:tc>
              </a:tr>
              <a:tr h="589029">
                <a:tc>
                  <a:txBody>
                    <a:bodyPr/>
                    <a:lstStyle/>
                    <a:p>
                      <a:pPr algn="l"/>
                      <a:r>
                        <a:rPr lang="en-US" dirty="0" smtClean="0"/>
                        <a:t>To get in a fight</a:t>
                      </a:r>
                      <a:endParaRPr lang="en-US" dirty="0"/>
                    </a:p>
                  </a:txBody>
                  <a:tcPr/>
                </a:tc>
                <a:tc>
                  <a:txBody>
                    <a:bodyPr/>
                    <a:lstStyle/>
                    <a:p>
                      <a:r>
                        <a:rPr lang="en-US" dirty="0" smtClean="0"/>
                        <a:t>1 (1.6%)</a:t>
                      </a:r>
                      <a:endParaRPr lang="en-US" dirty="0"/>
                    </a:p>
                  </a:txBody>
                  <a:tcPr/>
                </a:tc>
              </a:tr>
              <a:tr h="589029">
                <a:tc>
                  <a:txBody>
                    <a:bodyPr/>
                    <a:lstStyle/>
                    <a:p>
                      <a:pPr algn="l"/>
                      <a:r>
                        <a:rPr lang="en-US" dirty="0" smtClean="0"/>
                        <a:t>To unwind</a:t>
                      </a:r>
                      <a:endParaRPr lang="en-US" dirty="0"/>
                    </a:p>
                  </a:txBody>
                  <a:tcPr/>
                </a:tc>
                <a:tc>
                  <a:txBody>
                    <a:bodyPr/>
                    <a:lstStyle/>
                    <a:p>
                      <a:r>
                        <a:rPr lang="en-US" dirty="0" smtClean="0"/>
                        <a:t>15 (11.8%)</a:t>
                      </a:r>
                      <a:endParaRPr lang="en-US" dirty="0"/>
                    </a:p>
                  </a:txBody>
                  <a:tcPr/>
                </a:tc>
              </a:tr>
              <a:tr h="589029">
                <a:tc>
                  <a:txBody>
                    <a:bodyPr/>
                    <a:lstStyle/>
                    <a:p>
                      <a:pPr algn="l"/>
                      <a:r>
                        <a:rPr lang="en-US" dirty="0" smtClean="0"/>
                        <a:t>I had a stressful week</a:t>
                      </a:r>
                      <a:endParaRPr lang="en-US" dirty="0"/>
                    </a:p>
                  </a:txBody>
                  <a:tcPr/>
                </a:tc>
                <a:tc>
                  <a:txBody>
                    <a:bodyPr/>
                    <a:lstStyle/>
                    <a:p>
                      <a:r>
                        <a:rPr lang="en-US" dirty="0" smtClean="0"/>
                        <a:t>7 (5.5%)</a:t>
                      </a:r>
                      <a:endParaRPr lang="en-US" dirty="0"/>
                    </a:p>
                  </a:txBody>
                  <a:tcPr/>
                </a:tc>
              </a:tr>
            </a:tbl>
          </a:graphicData>
        </a:graphic>
      </p:graphicFrame>
    </p:spTree>
    <p:extLst>
      <p:ext uri="{BB962C8B-B14F-4D97-AF65-F5344CB8AC3E}">
        <p14:creationId xmlns:p14="http://schemas.microsoft.com/office/powerpoint/2010/main" val="22457181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 Samples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179464"/>
              </p:ext>
            </p:extLst>
          </p:nvPr>
        </p:nvGraphicFramePr>
        <p:xfrm>
          <a:off x="457200" y="1600200"/>
          <a:ext cx="7816173" cy="4192176"/>
        </p:xfrm>
        <a:graphic>
          <a:graphicData uri="http://schemas.openxmlformats.org/drawingml/2006/table">
            <a:tbl>
              <a:tblPr firstRow="1" bandRow="1">
                <a:tableStyleId>{BC89EF96-8CEA-46FF-86C4-4CE0E7609802}</a:tableStyleId>
              </a:tblPr>
              <a:tblGrid>
                <a:gridCol w="2178735"/>
                <a:gridCol w="3032047"/>
                <a:gridCol w="2605391"/>
              </a:tblGrid>
              <a:tr h="1397392">
                <a:tc>
                  <a:txBody>
                    <a:bodyPr/>
                    <a:lstStyle/>
                    <a:p>
                      <a:endParaRPr lang="en-US" sz="3600" dirty="0"/>
                    </a:p>
                  </a:txBody>
                  <a:tcPr/>
                </a:tc>
                <a:tc>
                  <a:txBody>
                    <a:bodyPr/>
                    <a:lstStyle/>
                    <a:p>
                      <a:r>
                        <a:rPr lang="en-US" sz="3600" dirty="0" smtClean="0"/>
                        <a:t>Mean (SD)</a:t>
                      </a:r>
                      <a:endParaRPr lang="en-US" sz="3600" dirty="0"/>
                    </a:p>
                  </a:txBody>
                  <a:tcPr/>
                </a:tc>
                <a:tc>
                  <a:txBody>
                    <a:bodyPr/>
                    <a:lstStyle/>
                    <a:p>
                      <a:r>
                        <a:rPr lang="en-US" sz="3600" dirty="0" smtClean="0"/>
                        <a:t>Range</a:t>
                      </a:r>
                      <a:endParaRPr lang="en-US" sz="3600" dirty="0"/>
                    </a:p>
                  </a:txBody>
                  <a:tcPr/>
                </a:tc>
              </a:tr>
              <a:tr h="1397392">
                <a:tc>
                  <a:txBody>
                    <a:bodyPr/>
                    <a:lstStyle/>
                    <a:p>
                      <a:r>
                        <a:rPr lang="en-US" sz="3600" dirty="0" smtClean="0"/>
                        <a:t>BrAC at Entrance</a:t>
                      </a:r>
                      <a:endParaRPr lang="en-US" sz="3600" dirty="0"/>
                    </a:p>
                  </a:txBody>
                  <a:tcPr/>
                </a:tc>
                <a:tc>
                  <a:txBody>
                    <a:bodyPr/>
                    <a:lstStyle/>
                    <a:p>
                      <a:r>
                        <a:rPr lang="en-US" sz="3600" dirty="0" smtClean="0"/>
                        <a:t>0.039 (0.066)</a:t>
                      </a:r>
                      <a:endParaRPr lang="en-US" sz="3600" dirty="0"/>
                    </a:p>
                  </a:txBody>
                  <a:tcPr/>
                </a:tc>
                <a:tc>
                  <a:txBody>
                    <a:bodyPr/>
                    <a:lstStyle/>
                    <a:p>
                      <a:r>
                        <a:rPr lang="en-US" sz="3600" dirty="0" smtClean="0"/>
                        <a:t>0 – 0.40</a:t>
                      </a:r>
                      <a:endParaRPr lang="en-US" sz="3600" dirty="0"/>
                    </a:p>
                  </a:txBody>
                  <a:tcPr/>
                </a:tc>
              </a:tr>
              <a:tr h="1397392">
                <a:tc>
                  <a:txBody>
                    <a:bodyPr/>
                    <a:lstStyle/>
                    <a:p>
                      <a:r>
                        <a:rPr lang="en-US" sz="3600" dirty="0" smtClean="0"/>
                        <a:t>BrAC at Exit</a:t>
                      </a:r>
                      <a:endParaRPr lang="en-US" sz="3600" dirty="0"/>
                    </a:p>
                  </a:txBody>
                  <a:tcPr/>
                </a:tc>
                <a:tc>
                  <a:txBody>
                    <a:bodyPr/>
                    <a:lstStyle/>
                    <a:p>
                      <a:r>
                        <a:rPr lang="en-US" sz="3600" dirty="0" smtClean="0"/>
                        <a:t>0.061 (0.066)</a:t>
                      </a:r>
                      <a:endParaRPr lang="en-US" sz="3600" dirty="0"/>
                    </a:p>
                  </a:txBody>
                  <a:tcPr/>
                </a:tc>
                <a:tc>
                  <a:txBody>
                    <a:bodyPr/>
                    <a:lstStyle/>
                    <a:p>
                      <a:r>
                        <a:rPr lang="en-US" sz="3600" dirty="0" smtClean="0"/>
                        <a:t>0 – 0.29</a:t>
                      </a:r>
                      <a:endParaRPr lang="en-US" sz="3600" dirty="0"/>
                    </a:p>
                  </a:txBody>
                  <a:tcPr/>
                </a:tc>
              </a:tr>
            </a:tbl>
          </a:graphicData>
        </a:graphic>
      </p:graphicFrame>
    </p:spTree>
    <p:extLst>
      <p:ext uri="{BB962C8B-B14F-4D97-AF65-F5344CB8AC3E}">
        <p14:creationId xmlns:p14="http://schemas.microsoft.com/office/powerpoint/2010/main" val="2818589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Bivariate Analyses</a:t>
            </a:r>
            <a:endParaRPr lang="en-US" dirty="0"/>
          </a:p>
        </p:txBody>
      </p:sp>
      <p:sp>
        <p:nvSpPr>
          <p:cNvPr id="3" name="Content Placeholder 2"/>
          <p:cNvSpPr>
            <a:spLocks noGrp="1"/>
          </p:cNvSpPr>
          <p:nvPr>
            <p:ph idx="1"/>
          </p:nvPr>
        </p:nvSpPr>
        <p:spPr>
          <a:xfrm>
            <a:off x="457200" y="1312339"/>
            <a:ext cx="8229600" cy="922867"/>
          </a:xfrm>
        </p:spPr>
        <p:txBody>
          <a:bodyPr>
            <a:normAutofit/>
          </a:bodyPr>
          <a:lstStyle/>
          <a:p>
            <a:pPr marL="0" indent="0">
              <a:buNone/>
            </a:pPr>
            <a:r>
              <a:rPr lang="en-US" dirty="0" smtClean="0"/>
              <a:t> BrAC at entrance &amp; BrAC at exit R = 0.59**</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083863375"/>
              </p:ext>
            </p:extLst>
          </p:nvPr>
        </p:nvGraphicFramePr>
        <p:xfrm>
          <a:off x="880534" y="2226734"/>
          <a:ext cx="6925733" cy="1483360"/>
        </p:xfrm>
        <a:graphic>
          <a:graphicData uri="http://schemas.openxmlformats.org/drawingml/2006/table">
            <a:tbl>
              <a:tblPr firstRow="1" bandRow="1">
                <a:tableStyleId>{3B4B98B0-60AC-42C2-AFA5-B58CD77FA1E5}</a:tableStyleId>
              </a:tblPr>
              <a:tblGrid>
                <a:gridCol w="4059249"/>
                <a:gridCol w="2866484"/>
              </a:tblGrid>
              <a:tr h="370840">
                <a:tc>
                  <a:txBody>
                    <a:bodyPr/>
                    <a:lstStyle/>
                    <a:p>
                      <a:r>
                        <a:rPr lang="en-US" dirty="0" smtClean="0"/>
                        <a:t>Had Alcoholic Drinks (at Entrance)</a:t>
                      </a:r>
                      <a:endParaRPr lang="en-US" dirty="0"/>
                    </a:p>
                  </a:txBody>
                  <a:tcPr/>
                </a:tc>
                <a:tc>
                  <a:txBody>
                    <a:bodyPr/>
                    <a:lstStyle/>
                    <a:p>
                      <a:r>
                        <a:rPr lang="en-US" dirty="0" smtClean="0"/>
                        <a:t>BrAC at exit mean (SD)</a:t>
                      </a:r>
                      <a:endParaRPr lang="en-US" dirty="0"/>
                    </a:p>
                  </a:txBody>
                  <a:tcPr/>
                </a:tc>
              </a:tr>
              <a:tr h="370840">
                <a:tc>
                  <a:txBody>
                    <a:bodyPr/>
                    <a:lstStyle/>
                    <a:p>
                      <a:r>
                        <a:rPr lang="en-US" dirty="0" smtClean="0"/>
                        <a:t>Yes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0.093 (0.65)</a:t>
                      </a:r>
                    </a:p>
                  </a:txBody>
                  <a:tcPr/>
                </a:tc>
              </a:tr>
              <a:tr h="370840">
                <a:tc>
                  <a:txBody>
                    <a:bodyPr/>
                    <a:lstStyle/>
                    <a:p>
                      <a:r>
                        <a:rPr lang="en-US" dirty="0" smtClean="0"/>
                        <a:t>No</a:t>
                      </a:r>
                      <a:endParaRPr lang="en-US" dirty="0"/>
                    </a:p>
                  </a:txBody>
                  <a:tcPr/>
                </a:tc>
                <a:tc>
                  <a:txBody>
                    <a:bodyPr/>
                    <a:lstStyle/>
                    <a:p>
                      <a:r>
                        <a:rPr lang="en-US" dirty="0" smtClean="0"/>
                        <a:t>0.030</a:t>
                      </a:r>
                      <a:r>
                        <a:rPr lang="en-US" baseline="0" dirty="0" smtClean="0"/>
                        <a:t> (0.05)</a:t>
                      </a:r>
                      <a:r>
                        <a:rPr lang="en-US" dirty="0" smtClean="0"/>
                        <a:t> </a:t>
                      </a:r>
                      <a:endParaRPr lang="en-US" dirty="0"/>
                    </a:p>
                  </a:txBody>
                  <a:tcPr/>
                </a:tc>
              </a:tr>
              <a:tr h="370840">
                <a:tc>
                  <a:txBody>
                    <a:bodyPr/>
                    <a:lstStyle/>
                    <a:p>
                      <a:r>
                        <a:rPr lang="en-US" dirty="0" smtClean="0"/>
                        <a:t>F = 3.50 p</a:t>
                      </a:r>
                      <a:r>
                        <a:rPr lang="en-US" u="sng" dirty="0" smtClean="0"/>
                        <a:t>&lt;</a:t>
                      </a:r>
                      <a:r>
                        <a:rPr lang="en-US" u="none" dirty="0" smtClean="0"/>
                        <a:t>0</a:t>
                      </a:r>
                      <a:r>
                        <a:rPr lang="en-US" dirty="0" smtClean="0"/>
                        <a:t>.10</a:t>
                      </a:r>
                      <a:endParaRPr lang="en-US" dirty="0"/>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5185782"/>
              </p:ext>
            </p:extLst>
          </p:nvPr>
        </p:nvGraphicFramePr>
        <p:xfrm>
          <a:off x="880534" y="4194064"/>
          <a:ext cx="6925734" cy="2494280"/>
        </p:xfrm>
        <a:graphic>
          <a:graphicData uri="http://schemas.openxmlformats.org/drawingml/2006/table">
            <a:tbl>
              <a:tblPr firstRow="1" bandRow="1">
                <a:tableStyleId>{3B4B98B0-60AC-42C2-AFA5-B58CD77FA1E5}</a:tableStyleId>
              </a:tblPr>
              <a:tblGrid>
                <a:gridCol w="2870982"/>
                <a:gridCol w="2852484"/>
                <a:gridCol w="1202268"/>
              </a:tblGrid>
              <a:tr h="370840">
                <a:tc>
                  <a:txBody>
                    <a:bodyPr/>
                    <a:lstStyle/>
                    <a:p>
                      <a:r>
                        <a:rPr lang="en-US" dirty="0" smtClean="0"/>
                        <a:t>Transportation Plans (at Entrance)</a:t>
                      </a:r>
                      <a:endParaRPr lang="en-US" dirty="0"/>
                    </a:p>
                  </a:txBody>
                  <a:tcPr/>
                </a:tc>
                <a:tc>
                  <a:txBody>
                    <a:bodyPr/>
                    <a:lstStyle/>
                    <a:p>
                      <a:r>
                        <a:rPr lang="en-US" dirty="0" smtClean="0"/>
                        <a:t>BrAC at exit mean (SD)</a:t>
                      </a:r>
                      <a:endParaRPr lang="en-US" dirty="0"/>
                    </a:p>
                  </a:txBody>
                  <a:tcPr/>
                </a:tc>
                <a:tc>
                  <a:txBody>
                    <a:bodyPr/>
                    <a:lstStyle/>
                    <a:p>
                      <a:r>
                        <a:rPr lang="en-US" dirty="0" smtClean="0"/>
                        <a:t>n</a:t>
                      </a:r>
                      <a:endParaRPr lang="en-US" dirty="0"/>
                    </a:p>
                  </a:txBody>
                  <a:tcPr/>
                </a:tc>
              </a:tr>
              <a:tr h="370840">
                <a:tc>
                  <a:txBody>
                    <a:bodyPr/>
                    <a:lstStyle/>
                    <a:p>
                      <a:r>
                        <a:rPr lang="en-US" dirty="0" smtClean="0"/>
                        <a:t>Drive Self</a:t>
                      </a:r>
                      <a:endParaRPr lang="en-US" dirty="0"/>
                    </a:p>
                  </a:txBody>
                  <a:tcPr/>
                </a:tc>
                <a:tc>
                  <a:txBody>
                    <a:bodyPr/>
                    <a:lstStyle/>
                    <a:p>
                      <a:r>
                        <a:rPr lang="en-US" dirty="0" smtClean="0"/>
                        <a:t>0.030</a:t>
                      </a:r>
                      <a:r>
                        <a:rPr lang="en-US" baseline="0" dirty="0" smtClean="0"/>
                        <a:t> (0.05)</a:t>
                      </a:r>
                      <a:endParaRPr lang="en-US" dirty="0"/>
                    </a:p>
                  </a:txBody>
                  <a:tcPr/>
                </a:tc>
                <a:tc>
                  <a:txBody>
                    <a:bodyPr/>
                    <a:lstStyle/>
                    <a:p>
                      <a:r>
                        <a:rPr lang="en-US" dirty="0" smtClean="0"/>
                        <a:t>51</a:t>
                      </a:r>
                      <a:endParaRPr lang="en-US" dirty="0"/>
                    </a:p>
                  </a:txBody>
                  <a:tcPr/>
                </a:tc>
              </a:tr>
              <a:tr h="370840">
                <a:tc>
                  <a:txBody>
                    <a:bodyPr/>
                    <a:lstStyle/>
                    <a:p>
                      <a:r>
                        <a:rPr lang="en-US" dirty="0" smtClean="0"/>
                        <a:t>Ride with Someone Else</a:t>
                      </a:r>
                      <a:endParaRPr lang="en-US" dirty="0"/>
                    </a:p>
                  </a:txBody>
                  <a:tcPr/>
                </a:tc>
                <a:tc>
                  <a:txBody>
                    <a:bodyPr/>
                    <a:lstStyle/>
                    <a:p>
                      <a:r>
                        <a:rPr lang="en-US" dirty="0" smtClean="0"/>
                        <a:t>0.085</a:t>
                      </a:r>
                      <a:r>
                        <a:rPr lang="en-US" baseline="0" dirty="0" smtClean="0"/>
                        <a:t> (0.075)</a:t>
                      </a:r>
                      <a:endParaRPr lang="en-US" dirty="0"/>
                    </a:p>
                  </a:txBody>
                  <a:tcPr/>
                </a:tc>
                <a:tc>
                  <a:txBody>
                    <a:bodyPr/>
                    <a:lstStyle/>
                    <a:p>
                      <a:r>
                        <a:rPr lang="en-US" dirty="0" smtClean="0"/>
                        <a:t>48</a:t>
                      </a:r>
                      <a:endParaRPr lang="en-US" dirty="0"/>
                    </a:p>
                  </a:txBody>
                  <a:tcPr/>
                </a:tc>
              </a:tr>
              <a:tr h="370840">
                <a:tc>
                  <a:txBody>
                    <a:bodyPr/>
                    <a:lstStyle/>
                    <a:p>
                      <a:r>
                        <a:rPr lang="en-US" dirty="0" smtClean="0"/>
                        <a:t>Bike/skateboard</a:t>
                      </a:r>
                      <a:endParaRPr lang="en-US" dirty="0"/>
                    </a:p>
                  </a:txBody>
                  <a:tcPr/>
                </a:tc>
                <a:tc>
                  <a:txBody>
                    <a:bodyPr/>
                    <a:lstStyle/>
                    <a:p>
                      <a:r>
                        <a:rPr lang="en-US" dirty="0" smtClean="0"/>
                        <a:t>0.082 (n/a)</a:t>
                      </a:r>
                      <a:endParaRPr lang="en-US" dirty="0"/>
                    </a:p>
                  </a:txBody>
                  <a:tcPr/>
                </a:tc>
                <a:tc>
                  <a:txBody>
                    <a:bodyPr/>
                    <a:lstStyle/>
                    <a:p>
                      <a:r>
                        <a:rPr lang="en-US" dirty="0" smtClean="0"/>
                        <a:t>1</a:t>
                      </a:r>
                      <a:endParaRPr lang="en-US" dirty="0"/>
                    </a:p>
                  </a:txBody>
                  <a:tcPr/>
                </a:tc>
              </a:tr>
              <a:tr h="370840">
                <a:tc>
                  <a:txBody>
                    <a:bodyPr/>
                    <a:lstStyle/>
                    <a:p>
                      <a:r>
                        <a:rPr lang="en-US" dirty="0" smtClean="0"/>
                        <a:t>Other</a:t>
                      </a:r>
                      <a:endParaRPr lang="en-US" dirty="0"/>
                    </a:p>
                  </a:txBody>
                  <a:tcPr/>
                </a:tc>
                <a:tc>
                  <a:txBody>
                    <a:bodyPr/>
                    <a:lstStyle/>
                    <a:p>
                      <a:r>
                        <a:rPr lang="en-US" dirty="0" smtClean="0"/>
                        <a:t>0.20 (n/a)</a:t>
                      </a:r>
                      <a:endParaRPr lang="en-US" dirty="0"/>
                    </a:p>
                  </a:txBody>
                  <a:tcPr/>
                </a:tc>
                <a:tc>
                  <a:txBody>
                    <a:bodyPr/>
                    <a:lstStyle/>
                    <a:p>
                      <a:r>
                        <a:rPr lang="en-US" dirty="0" smtClean="0"/>
                        <a:t>1</a:t>
                      </a:r>
                      <a:endParaRPr lang="en-US" dirty="0"/>
                    </a:p>
                  </a:txBody>
                  <a:tcPr/>
                </a:tc>
              </a:tr>
              <a:tr h="370840">
                <a:tc>
                  <a:txBody>
                    <a:bodyPr/>
                    <a:lstStyle/>
                    <a:p>
                      <a:r>
                        <a:rPr lang="en-US" dirty="0" smtClean="0"/>
                        <a:t>F = 7.46 p</a:t>
                      </a:r>
                      <a:r>
                        <a:rPr lang="en-US" u="sng" dirty="0" smtClean="0"/>
                        <a:t>&lt;</a:t>
                      </a:r>
                      <a:r>
                        <a:rPr lang="en-US" u="none" dirty="0" smtClean="0"/>
                        <a:t>0</a:t>
                      </a:r>
                      <a:r>
                        <a:rPr lang="en-US" dirty="0" smtClean="0"/>
                        <a:t>.001</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13952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Bivariate Analyses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1874516"/>
              </p:ext>
            </p:extLst>
          </p:nvPr>
        </p:nvGraphicFramePr>
        <p:xfrm>
          <a:off x="880534" y="2226734"/>
          <a:ext cx="6925733" cy="1483360"/>
        </p:xfrm>
        <a:graphic>
          <a:graphicData uri="http://schemas.openxmlformats.org/drawingml/2006/table">
            <a:tbl>
              <a:tblPr firstRow="1" bandRow="1">
                <a:tableStyleId>{3B4B98B0-60AC-42C2-AFA5-B58CD77FA1E5}</a:tableStyleId>
              </a:tblPr>
              <a:tblGrid>
                <a:gridCol w="4059249"/>
                <a:gridCol w="2866484"/>
              </a:tblGrid>
              <a:tr h="370840">
                <a:tc>
                  <a:txBody>
                    <a:bodyPr/>
                    <a:lstStyle/>
                    <a:p>
                      <a:r>
                        <a:rPr lang="en-US" dirty="0" smtClean="0"/>
                        <a:t>Stress</a:t>
                      </a:r>
                      <a:r>
                        <a:rPr lang="en-US" baseline="0" dirty="0" smtClean="0"/>
                        <a:t> Motivation</a:t>
                      </a:r>
                      <a:endParaRPr lang="en-US" dirty="0"/>
                    </a:p>
                  </a:txBody>
                  <a:tcPr/>
                </a:tc>
                <a:tc>
                  <a:txBody>
                    <a:bodyPr/>
                    <a:lstStyle/>
                    <a:p>
                      <a:r>
                        <a:rPr lang="en-US" dirty="0" smtClean="0"/>
                        <a:t>BrAC at exit mean (SD)</a:t>
                      </a:r>
                      <a:endParaRPr lang="en-US" dirty="0"/>
                    </a:p>
                  </a:txBody>
                  <a:tcPr/>
                </a:tc>
              </a:tr>
              <a:tr h="370840">
                <a:tc>
                  <a:txBody>
                    <a:bodyPr/>
                    <a:lstStyle/>
                    <a:p>
                      <a:r>
                        <a:rPr lang="en-US" dirty="0" smtClean="0"/>
                        <a:t>Yes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0.103(0.119)</a:t>
                      </a:r>
                    </a:p>
                  </a:txBody>
                  <a:tcPr/>
                </a:tc>
              </a:tr>
              <a:tr h="370840">
                <a:tc>
                  <a:txBody>
                    <a:bodyPr/>
                    <a:lstStyle/>
                    <a:p>
                      <a:r>
                        <a:rPr lang="en-US" dirty="0" smtClean="0"/>
                        <a:t>No</a:t>
                      </a:r>
                      <a:endParaRPr lang="en-US" dirty="0"/>
                    </a:p>
                  </a:txBody>
                  <a:tcPr/>
                </a:tc>
                <a:tc>
                  <a:txBody>
                    <a:bodyPr/>
                    <a:lstStyle/>
                    <a:p>
                      <a:r>
                        <a:rPr lang="en-US" dirty="0" smtClean="0"/>
                        <a:t>0.059</a:t>
                      </a:r>
                      <a:r>
                        <a:rPr lang="en-US" baseline="0" dirty="0" smtClean="0"/>
                        <a:t>(0.063)</a:t>
                      </a:r>
                      <a:r>
                        <a:rPr lang="en-US" dirty="0" smtClean="0"/>
                        <a:t> </a:t>
                      </a:r>
                      <a:endParaRPr lang="en-US" dirty="0"/>
                    </a:p>
                  </a:txBody>
                  <a:tcPr/>
                </a:tc>
              </a:tr>
              <a:tr h="370840">
                <a:tc>
                  <a:txBody>
                    <a:bodyPr/>
                    <a:lstStyle/>
                    <a:p>
                      <a:r>
                        <a:rPr lang="en-US" dirty="0" smtClean="0"/>
                        <a:t>F = 7.48 p</a:t>
                      </a:r>
                      <a:r>
                        <a:rPr lang="en-US" u="sng" dirty="0" smtClean="0"/>
                        <a:t>&lt;</a:t>
                      </a:r>
                      <a:r>
                        <a:rPr lang="en-US" u="none" dirty="0" smtClean="0"/>
                        <a:t>0</a:t>
                      </a:r>
                      <a:r>
                        <a:rPr lang="en-US" dirty="0" smtClean="0"/>
                        <a:t>.01</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8139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a:t>
            </a:r>
            <a:endParaRPr lang="en-US" dirty="0"/>
          </a:p>
        </p:txBody>
      </p:sp>
      <p:pic>
        <p:nvPicPr>
          <p:cNvPr id="6" name="Content Placeholder 5" descr="b_0_0_0_00___images_stories_2013_gender_survey.jpg"/>
          <p:cNvPicPr>
            <a:picLocks noGrp="1" noChangeAspect="1"/>
          </p:cNvPicPr>
          <p:nvPr>
            <p:ph idx="1"/>
          </p:nvPr>
        </p:nvPicPr>
        <p:blipFill>
          <a:blip r:embed="rId3">
            <a:extLst>
              <a:ext uri="{28A0092B-C50C-407E-A947-70E740481C1C}">
                <a14:useLocalDpi xmlns:a14="http://schemas.microsoft.com/office/drawing/2010/main" val="0"/>
              </a:ext>
            </a:extLst>
          </a:blip>
          <a:srcRect l="-19870" r="-19870"/>
          <a:stretch>
            <a:fillRect/>
          </a:stretch>
        </p:blipFill>
        <p:spPr/>
      </p:pic>
    </p:spTree>
    <p:extLst>
      <p:ext uri="{BB962C8B-B14F-4D97-AF65-F5344CB8AC3E}">
        <p14:creationId xmlns:p14="http://schemas.microsoft.com/office/powerpoint/2010/main" val="47679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Equation Model</a:t>
            </a:r>
            <a:endParaRPr lang="en-US" dirty="0"/>
          </a:p>
        </p:txBody>
      </p:sp>
      <p:pic>
        <p:nvPicPr>
          <p:cNvPr id="3" name="Picture 2"/>
          <p:cNvPicPr>
            <a:picLocks noChangeAspect="1"/>
          </p:cNvPicPr>
          <p:nvPr/>
        </p:nvPicPr>
        <p:blipFill>
          <a:blip r:embed="rId3"/>
          <a:stretch>
            <a:fillRect/>
          </a:stretch>
        </p:blipFill>
        <p:spPr>
          <a:xfrm>
            <a:off x="0" y="1539722"/>
            <a:ext cx="9099550" cy="5199743"/>
          </a:xfrm>
          <a:prstGeom prst="rect">
            <a:avLst/>
          </a:prstGeom>
        </p:spPr>
      </p:pic>
    </p:spTree>
    <p:extLst>
      <p:ext uri="{BB962C8B-B14F-4D97-AF65-F5344CB8AC3E}">
        <p14:creationId xmlns:p14="http://schemas.microsoft.com/office/powerpoint/2010/main" val="1061742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84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in BrAC</a:t>
            </a:r>
            <a:endParaRPr lang="en-US" dirty="0"/>
          </a:p>
        </p:txBody>
      </p:sp>
      <p:pic>
        <p:nvPicPr>
          <p:cNvPr id="6" name="Content Placeholder 5" descr="article-1089919-029F68BE000005DC-436_468x680.jpg"/>
          <p:cNvPicPr>
            <a:picLocks noGrp="1" noChangeAspect="1"/>
          </p:cNvPicPr>
          <p:nvPr>
            <p:ph idx="1"/>
          </p:nvPr>
        </p:nvPicPr>
        <p:blipFill>
          <a:blip r:embed="rId3">
            <a:extLst>
              <a:ext uri="{28A0092B-C50C-407E-A947-70E740481C1C}">
                <a14:useLocalDpi xmlns:a14="http://schemas.microsoft.com/office/drawing/2010/main" val="0"/>
              </a:ext>
            </a:extLst>
          </a:blip>
          <a:srcRect l="-80804" r="-80804"/>
          <a:stretch>
            <a:fillRect/>
          </a:stretch>
        </p:blipFill>
        <p:spPr/>
      </p:pic>
    </p:spTree>
    <p:extLst>
      <p:ext uri="{BB962C8B-B14F-4D97-AF65-F5344CB8AC3E}">
        <p14:creationId xmlns:p14="http://schemas.microsoft.com/office/powerpoint/2010/main" val="3960570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Transportation</a:t>
            </a:r>
            <a:endParaRPr lang="en-US" dirty="0"/>
          </a:p>
        </p:txBody>
      </p:sp>
      <p:pic>
        <p:nvPicPr>
          <p:cNvPr id="6" name="Content Placeholder 5" descr="taxi1.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531378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Approaches: Policy</a:t>
            </a:r>
            <a:endParaRPr lang="en-US" dirty="0"/>
          </a:p>
        </p:txBody>
      </p:sp>
      <p:sp>
        <p:nvSpPr>
          <p:cNvPr id="3" name="Content Placeholder 2"/>
          <p:cNvSpPr>
            <a:spLocks noGrp="1"/>
          </p:cNvSpPr>
          <p:nvPr>
            <p:ph idx="1"/>
          </p:nvPr>
        </p:nvSpPr>
        <p:spPr/>
        <p:txBody>
          <a:bodyPr/>
          <a:lstStyle/>
          <a:p>
            <a:r>
              <a:rPr lang="en-US" dirty="0" smtClean="0"/>
              <a:t>Equal status</a:t>
            </a:r>
          </a:p>
          <a:p>
            <a:r>
              <a:rPr lang="en-US" dirty="0" smtClean="0"/>
              <a:t>Equal rights</a:t>
            </a:r>
          </a:p>
          <a:p>
            <a:endParaRPr lang="en-US" dirty="0" smtClean="0"/>
          </a:p>
          <a:p>
            <a:r>
              <a:rPr lang="en-US" dirty="0" smtClean="0"/>
              <a:t>Job Protection</a:t>
            </a:r>
            <a:endParaRPr lang="en-US" dirty="0"/>
          </a:p>
        </p:txBody>
      </p:sp>
    </p:spTree>
    <p:extLst>
      <p:ext uri="{BB962C8B-B14F-4D97-AF65-F5344CB8AC3E}">
        <p14:creationId xmlns:p14="http://schemas.microsoft.com/office/powerpoint/2010/main" val="1158437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4-10-24 08.36.51.png"/>
          <p:cNvPicPr>
            <a:picLocks noGrp="1" noChangeAspect="1"/>
          </p:cNvPicPr>
          <p:nvPr>
            <p:ph idx="1"/>
          </p:nvPr>
        </p:nvPicPr>
        <p:blipFill>
          <a:blip r:embed="rId3">
            <a:extLst>
              <a:ext uri="{28A0092B-C50C-407E-A947-70E740481C1C}">
                <a14:useLocalDpi xmlns:a14="http://schemas.microsoft.com/office/drawing/2010/main" val="0"/>
              </a:ext>
            </a:extLst>
          </a:blip>
          <a:srcRect l="-40485" r="-40485"/>
          <a:stretch>
            <a:fillRect/>
          </a:stretch>
        </p:blipFill>
        <p:spPr>
          <a:xfrm>
            <a:off x="-1796671" y="118534"/>
            <a:ext cx="12254433" cy="6739466"/>
          </a:xfrm>
        </p:spPr>
      </p:pic>
    </p:spTree>
    <p:extLst>
      <p:ext uri="{BB962C8B-B14F-4D97-AF65-F5344CB8AC3E}">
        <p14:creationId xmlns:p14="http://schemas.microsoft.com/office/powerpoint/2010/main" val="2035416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Approaches: Family</a:t>
            </a:r>
            <a:endParaRPr lang="en-US" dirty="0"/>
          </a:p>
        </p:txBody>
      </p:sp>
      <p:sp>
        <p:nvSpPr>
          <p:cNvPr id="3" name="Content Placeholder 2"/>
          <p:cNvSpPr>
            <a:spLocks noGrp="1"/>
          </p:cNvSpPr>
          <p:nvPr>
            <p:ph idx="1"/>
          </p:nvPr>
        </p:nvSpPr>
        <p:spPr/>
        <p:txBody>
          <a:bodyPr/>
          <a:lstStyle/>
          <a:p>
            <a:r>
              <a:rPr lang="en-US" dirty="0" smtClean="0"/>
              <a:t>Positive Parenting</a:t>
            </a:r>
          </a:p>
          <a:p>
            <a:pPr lvl="1"/>
            <a:r>
              <a:rPr lang="en-US" dirty="0" smtClean="0"/>
              <a:t>20% of homeless youth are LGBT compared to 10% of general population</a:t>
            </a:r>
          </a:p>
          <a:p>
            <a:pPr lvl="1"/>
            <a:r>
              <a:rPr lang="en-US" dirty="0" smtClean="0"/>
              <a:t>LGBT twice as likely to experience </a:t>
            </a:r>
            <a:r>
              <a:rPr lang="en-US" dirty="0" err="1" smtClean="0"/>
              <a:t>exual</a:t>
            </a:r>
            <a:r>
              <a:rPr lang="en-US" dirty="0" smtClean="0"/>
              <a:t> abuse before the age of 12</a:t>
            </a:r>
          </a:p>
          <a:p>
            <a:pPr lvl="1"/>
            <a:r>
              <a:rPr lang="en-US" dirty="0" smtClean="0"/>
              <a:t>58.7% of LGBT homeless youth have been sexual victimized compared to 33.4% of heterosexual homeless youth</a:t>
            </a:r>
          </a:p>
          <a:p>
            <a:pPr lvl="1"/>
            <a:r>
              <a:rPr lang="en-US" sz="1200" dirty="0" smtClean="0"/>
              <a:t>LGBT </a:t>
            </a:r>
            <a:r>
              <a:rPr lang="en-US" sz="1200" dirty="0"/>
              <a:t>youth are roughly 7.4 times more likely to experience acts of sexual violence than heterosexual homeless </a:t>
            </a:r>
            <a:r>
              <a:rPr lang="en-US" sz="1200" dirty="0" smtClean="0"/>
              <a:t>youth</a:t>
            </a:r>
          </a:p>
          <a:p>
            <a:pPr lvl="1"/>
            <a:r>
              <a:rPr lang="en-US" sz="1200" dirty="0" smtClean="0"/>
              <a:t>LGBT </a:t>
            </a:r>
            <a:r>
              <a:rPr lang="en-US" sz="1200" dirty="0"/>
              <a:t>homeless youth commit suicide at higher rates (62%) than heterosexual homeless youth (29%) </a:t>
            </a:r>
            <a:endParaRPr lang="en-US" dirty="0"/>
          </a:p>
          <a:p>
            <a:pPr lvl="1"/>
            <a:endParaRPr lang="en-US" dirty="0"/>
          </a:p>
        </p:txBody>
      </p:sp>
    </p:spTree>
    <p:extLst>
      <p:ext uri="{BB962C8B-B14F-4D97-AF65-F5344CB8AC3E}">
        <p14:creationId xmlns:p14="http://schemas.microsoft.com/office/powerpoint/2010/main" val="1747782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Approaches: Community</a:t>
            </a:r>
            <a:endParaRPr lang="en-US" dirty="0"/>
          </a:p>
        </p:txBody>
      </p:sp>
      <p:pic>
        <p:nvPicPr>
          <p:cNvPr id="6" name="Content Placeholder 5" descr="Hillcrest Youth Center.jpg"/>
          <p:cNvPicPr>
            <a:picLocks noGrp="1" noChangeAspect="1"/>
          </p:cNvPicPr>
          <p:nvPr>
            <p:ph sz="half" idx="1"/>
          </p:nvPr>
        </p:nvPicPr>
        <p:blipFill>
          <a:blip r:embed="rId3">
            <a:extLst>
              <a:ext uri="{28A0092B-C50C-407E-A947-70E740481C1C}">
                <a14:useLocalDpi xmlns:a14="http://schemas.microsoft.com/office/drawing/2010/main" val="0"/>
              </a:ext>
            </a:extLst>
          </a:blip>
          <a:srcRect l="-5770" r="-5770"/>
          <a:stretch>
            <a:fillRect/>
          </a:stretch>
        </p:blipFill>
        <p:spPr/>
      </p:pic>
      <p:pic>
        <p:nvPicPr>
          <p:cNvPr id="7" name="Content Placeholder 6" descr="yhp-building-2011.jpg"/>
          <p:cNvPicPr>
            <a:picLocks noGrp="1" noChangeAspect="1"/>
          </p:cNvPicPr>
          <p:nvPr>
            <p:ph sz="half" idx="2"/>
          </p:nvPr>
        </p:nvPicPr>
        <p:blipFill>
          <a:blip r:embed="rId4">
            <a:extLst>
              <a:ext uri="{28A0092B-C50C-407E-A947-70E740481C1C}">
                <a14:useLocalDpi xmlns:a14="http://schemas.microsoft.com/office/drawing/2010/main" val="0"/>
              </a:ext>
            </a:extLst>
          </a:blip>
          <a:srcRect t="-38766" b="-38766"/>
          <a:stretch>
            <a:fillRect/>
          </a:stretch>
        </p:blipFill>
        <p:spPr/>
      </p:pic>
    </p:spTree>
    <p:extLst>
      <p:ext uri="{BB962C8B-B14F-4D97-AF65-F5344CB8AC3E}">
        <p14:creationId xmlns:p14="http://schemas.microsoft.com/office/powerpoint/2010/main" val="200565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Approaches: Inter &amp; Intra-Personal	</a:t>
            </a:r>
            <a:endParaRPr lang="en-US" dirty="0"/>
          </a:p>
        </p:txBody>
      </p:sp>
      <p:sp>
        <p:nvSpPr>
          <p:cNvPr id="3" name="Content Placeholder 2"/>
          <p:cNvSpPr>
            <a:spLocks noGrp="1"/>
          </p:cNvSpPr>
          <p:nvPr>
            <p:ph idx="1"/>
          </p:nvPr>
        </p:nvSpPr>
        <p:spPr/>
        <p:txBody>
          <a:bodyPr/>
          <a:lstStyle/>
          <a:p>
            <a:r>
              <a:rPr lang="en-US" dirty="0" smtClean="0"/>
              <a:t>Acceptance </a:t>
            </a:r>
          </a:p>
          <a:p>
            <a:r>
              <a:rPr lang="en-US" dirty="0" smtClean="0"/>
              <a:t>Social Support</a:t>
            </a:r>
          </a:p>
          <a:p>
            <a:endParaRPr lang="en-US" dirty="0"/>
          </a:p>
          <a:p>
            <a:r>
              <a:rPr lang="en-US" dirty="0" smtClean="0"/>
              <a:t>Teaching positive coping behaviors</a:t>
            </a:r>
            <a:endParaRPr lang="en-US" dirty="0"/>
          </a:p>
        </p:txBody>
      </p:sp>
    </p:spTree>
    <p:extLst>
      <p:ext uri="{BB962C8B-B14F-4D97-AF65-F5344CB8AC3E}">
        <p14:creationId xmlns:p14="http://schemas.microsoft.com/office/powerpoint/2010/main" val="376061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4-10-21 13.24.05.png"/>
          <p:cNvPicPr>
            <a:picLocks noGrp="1" noChangeAspect="1"/>
          </p:cNvPicPr>
          <p:nvPr>
            <p:ph idx="1"/>
          </p:nvPr>
        </p:nvPicPr>
        <p:blipFill>
          <a:blip r:embed="rId3">
            <a:extLst>
              <a:ext uri="{28A0092B-C50C-407E-A947-70E740481C1C}">
                <a14:useLocalDpi xmlns:a14="http://schemas.microsoft.com/office/drawing/2010/main" val="0"/>
              </a:ext>
            </a:extLst>
          </a:blip>
          <a:srcRect l="-28318" r="-28318"/>
          <a:stretch>
            <a:fillRect/>
          </a:stretch>
        </p:blipFill>
        <p:spPr>
          <a:xfrm>
            <a:off x="-1216191" y="171354"/>
            <a:ext cx="11956775" cy="6575766"/>
          </a:xfrm>
        </p:spPr>
      </p:pic>
    </p:spTree>
    <p:extLst>
      <p:ext uri="{BB962C8B-B14F-4D97-AF65-F5344CB8AC3E}">
        <p14:creationId xmlns:p14="http://schemas.microsoft.com/office/powerpoint/2010/main" val="129379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Alcohol Use</a:t>
            </a:r>
            <a:endParaRPr lang="en-US" dirty="0"/>
          </a:p>
        </p:txBody>
      </p:sp>
      <p:sp>
        <p:nvSpPr>
          <p:cNvPr id="3" name="Content Placeholder 2"/>
          <p:cNvSpPr>
            <a:spLocks noGrp="1"/>
          </p:cNvSpPr>
          <p:nvPr>
            <p:ph idx="1"/>
          </p:nvPr>
        </p:nvSpPr>
        <p:spPr/>
        <p:txBody>
          <a:bodyPr/>
          <a:lstStyle/>
          <a:p>
            <a:r>
              <a:rPr lang="en-US" dirty="0" smtClean="0"/>
              <a:t>Higher rates of alcohol use than heterosexual </a:t>
            </a:r>
          </a:p>
          <a:p>
            <a:r>
              <a:rPr lang="en-US" dirty="0" smtClean="0"/>
              <a:t>Developmental in nature:</a:t>
            </a:r>
          </a:p>
          <a:p>
            <a:pPr lvl="1"/>
            <a:r>
              <a:rPr lang="en-US" dirty="0" smtClean="0"/>
              <a:t>Younger &amp; Heavier (Corliss et al 2008)</a:t>
            </a:r>
          </a:p>
          <a:p>
            <a:pPr lvl="1"/>
            <a:r>
              <a:rPr lang="en-US" dirty="0" smtClean="0"/>
              <a:t>May be differential by gender (</a:t>
            </a:r>
            <a:r>
              <a:rPr lang="en-US" dirty="0" err="1" smtClean="0"/>
              <a:t>Hatzenbuehler</a:t>
            </a:r>
            <a:r>
              <a:rPr lang="en-US" dirty="0" smtClean="0"/>
              <a:t>, 2008)</a:t>
            </a:r>
          </a:p>
          <a:p>
            <a:pPr lvl="1"/>
            <a:endParaRPr lang="en-US" dirty="0" smtClean="0"/>
          </a:p>
          <a:p>
            <a:pPr lvl="1"/>
            <a:endParaRPr lang="en-US" dirty="0"/>
          </a:p>
        </p:txBody>
      </p:sp>
    </p:spTree>
    <p:extLst>
      <p:ext uri="{BB962C8B-B14F-4D97-AF65-F5344CB8AC3E}">
        <p14:creationId xmlns:p14="http://schemas.microsoft.com/office/powerpoint/2010/main" val="48669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Alcohol Use Among MSM</a:t>
            </a:r>
          </a:p>
        </p:txBody>
      </p:sp>
      <p:sp>
        <p:nvSpPr>
          <p:cNvPr id="65539" name="Rectangle 3"/>
          <p:cNvSpPr>
            <a:spLocks noGrp="1"/>
          </p:cNvSpPr>
          <p:nvPr>
            <p:ph sz="quarter" idx="1"/>
          </p:nvPr>
        </p:nvSpPr>
        <p:spPr>
          <a:xfrm>
            <a:off x="457200" y="1447801"/>
            <a:ext cx="8229600" cy="4678363"/>
          </a:xfrm>
        </p:spPr>
        <p:txBody>
          <a:bodyPr>
            <a:normAutofit fontScale="92500" lnSpcReduction="20000"/>
          </a:bodyPr>
          <a:lstStyle/>
          <a:p>
            <a:pPr marL="274320" indent="-274320" fontAlgn="auto">
              <a:spcAft>
                <a:spcPts val="0"/>
              </a:spcAft>
              <a:buFont typeface="Wingdings 2"/>
              <a:buChar char=""/>
              <a:defRPr/>
            </a:pPr>
            <a:r>
              <a:rPr lang="en-US" dirty="0" smtClean="0"/>
              <a:t>Prevalent among urban MSM:</a:t>
            </a:r>
          </a:p>
          <a:p>
            <a:pPr marL="640080" lvl="1" indent="-274320" fontAlgn="auto">
              <a:spcAft>
                <a:spcPts val="0"/>
              </a:spcAft>
              <a:buClr>
                <a:schemeClr val="accent2">
                  <a:shade val="75000"/>
                </a:schemeClr>
              </a:buClr>
              <a:buFont typeface="Wingdings 2"/>
              <a:buChar char=""/>
              <a:defRPr/>
            </a:pPr>
            <a:r>
              <a:rPr lang="en-US" dirty="0" smtClean="0"/>
              <a:t>85% reported using alcohol in the previous 6 months</a:t>
            </a:r>
          </a:p>
          <a:p>
            <a:pPr marL="640080" lvl="1" indent="-274320" fontAlgn="auto">
              <a:spcAft>
                <a:spcPts val="0"/>
              </a:spcAft>
              <a:buClr>
                <a:schemeClr val="accent2">
                  <a:shade val="75000"/>
                </a:schemeClr>
              </a:buClr>
              <a:buFont typeface="Wingdings 2"/>
              <a:buChar char=""/>
              <a:defRPr/>
            </a:pPr>
            <a:r>
              <a:rPr lang="en-US" dirty="0" smtClean="0"/>
              <a:t>&gt;12% reported 3+ alcohol related problems:</a:t>
            </a:r>
          </a:p>
          <a:p>
            <a:pPr marL="1005840" lvl="2" fontAlgn="auto">
              <a:spcAft>
                <a:spcPts val="0"/>
              </a:spcAft>
              <a:buClr>
                <a:schemeClr val="accent2">
                  <a:shade val="50000"/>
                </a:schemeClr>
              </a:buClr>
              <a:buFont typeface="Wingdings 2"/>
              <a:buChar char=""/>
              <a:defRPr/>
            </a:pPr>
            <a:r>
              <a:rPr lang="en-US" dirty="0" smtClean="0"/>
              <a:t>Fear of dependence on alcohol</a:t>
            </a:r>
          </a:p>
          <a:p>
            <a:pPr marL="1005840" lvl="2" fontAlgn="auto">
              <a:spcAft>
                <a:spcPts val="0"/>
              </a:spcAft>
              <a:buClr>
                <a:schemeClr val="accent2">
                  <a:shade val="50000"/>
                </a:schemeClr>
              </a:buClr>
              <a:buFont typeface="Wingdings 2"/>
              <a:buChar char=""/>
              <a:defRPr/>
            </a:pPr>
            <a:r>
              <a:rPr lang="en-US" dirty="0" smtClean="0"/>
              <a:t>Needing to have a few drinks in order to change a mood</a:t>
            </a:r>
          </a:p>
          <a:p>
            <a:pPr marL="1005840" lvl="2" fontAlgn="auto">
              <a:spcAft>
                <a:spcPts val="0"/>
              </a:spcAft>
              <a:buClr>
                <a:schemeClr val="accent2">
                  <a:shade val="50000"/>
                </a:schemeClr>
              </a:buClr>
              <a:buFont typeface="Wingdings 2"/>
              <a:buChar char=""/>
              <a:defRPr/>
            </a:pPr>
            <a:r>
              <a:rPr lang="en-US" dirty="0" smtClean="0"/>
              <a:t>Loss of control once drinking starts</a:t>
            </a:r>
          </a:p>
          <a:p>
            <a:pPr marL="1005840" lvl="2" fontAlgn="auto">
              <a:spcAft>
                <a:spcPts val="0"/>
              </a:spcAft>
              <a:buClr>
                <a:schemeClr val="accent2">
                  <a:shade val="50000"/>
                </a:schemeClr>
              </a:buClr>
              <a:buFont typeface="Wingdings 2"/>
              <a:buChar char=""/>
              <a:defRPr/>
            </a:pPr>
            <a:r>
              <a:rPr lang="en-US" dirty="0" smtClean="0"/>
              <a:t>Drinking to relieve a hangover</a:t>
            </a:r>
          </a:p>
          <a:p>
            <a:pPr marL="1005840" lvl="2" fontAlgn="auto">
              <a:spcAft>
                <a:spcPts val="0"/>
              </a:spcAft>
              <a:buClr>
                <a:schemeClr val="accent2">
                  <a:shade val="50000"/>
                </a:schemeClr>
              </a:buClr>
              <a:buFont typeface="Wingdings 2"/>
              <a:buChar char=""/>
              <a:defRPr/>
            </a:pPr>
            <a:r>
              <a:rPr lang="en-US" dirty="0" smtClean="0"/>
              <a:t>Conflict with a lover or close friend</a:t>
            </a:r>
          </a:p>
          <a:p>
            <a:pPr marL="1005840" lvl="2" fontAlgn="auto">
              <a:spcAft>
                <a:spcPts val="0"/>
              </a:spcAft>
              <a:buClr>
                <a:schemeClr val="accent2">
                  <a:shade val="50000"/>
                </a:schemeClr>
              </a:buClr>
              <a:buFont typeface="Wingdings 2"/>
              <a:buChar char=""/>
              <a:defRPr/>
            </a:pPr>
            <a:r>
              <a:rPr lang="en-US" dirty="0" smtClean="0"/>
              <a:t>Loss of a job due to drinking</a:t>
            </a:r>
          </a:p>
          <a:p>
            <a:pPr marL="640080" lvl="1" indent="-274320" fontAlgn="auto">
              <a:spcAft>
                <a:spcPts val="0"/>
              </a:spcAft>
              <a:buClr>
                <a:schemeClr val="accent2">
                  <a:shade val="75000"/>
                </a:schemeClr>
              </a:buClr>
              <a:buFont typeface="Wingdings 2"/>
              <a:buChar char=""/>
              <a:defRPr/>
            </a:pPr>
            <a:r>
              <a:rPr lang="en-US" dirty="0" smtClean="0"/>
              <a:t>8% reported consuming 5 or more drinks in a sitting at least weekly.</a:t>
            </a:r>
          </a:p>
          <a:p>
            <a:pPr lvl="5" algn="r">
              <a:defRPr/>
            </a:pPr>
            <a:r>
              <a:rPr lang="en-US" dirty="0" smtClean="0"/>
              <a:t>(Stall et al, 2001)</a:t>
            </a:r>
          </a:p>
          <a:p>
            <a:pPr marL="274320" indent="-274320"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12746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Use in Oklahoma: BRFSS</a:t>
            </a:r>
            <a:endParaRPr lang="en-US" dirty="0"/>
          </a:p>
        </p:txBody>
      </p:sp>
      <p:sp>
        <p:nvSpPr>
          <p:cNvPr id="3" name="Content Placeholder 2"/>
          <p:cNvSpPr>
            <a:spLocks noGrp="1"/>
          </p:cNvSpPr>
          <p:nvPr>
            <p:ph idx="1"/>
          </p:nvPr>
        </p:nvSpPr>
        <p:spPr/>
        <p:txBody>
          <a:bodyPr>
            <a:normAutofit lnSpcReduction="10000"/>
          </a:bodyPr>
          <a:lstStyle/>
          <a:p>
            <a:r>
              <a:rPr lang="en-US" dirty="0" smtClean="0"/>
              <a:t>45.6% of adults </a:t>
            </a:r>
            <a:r>
              <a:rPr lang="en-US" dirty="0"/>
              <a:t>who have had at least one drink of alcohol within the past 30 days</a:t>
            </a:r>
          </a:p>
          <a:p>
            <a:r>
              <a:rPr lang="en-US" dirty="0" smtClean="0"/>
              <a:t>16.5% engaged in heavy episodic drinking (</a:t>
            </a:r>
            <a:r>
              <a:rPr lang="en-US" dirty="0"/>
              <a:t>males having five or more drinks on one occasion, females having four or more drinks on one occasion)	</a:t>
            </a:r>
            <a:endParaRPr lang="en-US" dirty="0" smtClean="0"/>
          </a:p>
          <a:p>
            <a:r>
              <a:rPr lang="en-US" dirty="0" smtClean="0"/>
              <a:t>5.5% are heavy </a:t>
            </a:r>
            <a:r>
              <a:rPr lang="en-US" dirty="0"/>
              <a:t>drinkers (adult men having more than two drinks per day and adult women having more than one drink per day)	</a:t>
            </a:r>
          </a:p>
          <a:p>
            <a:endParaRPr lang="en-US" dirty="0"/>
          </a:p>
          <a:p>
            <a:endParaRPr lang="en-US" dirty="0" smtClean="0"/>
          </a:p>
        </p:txBody>
      </p:sp>
    </p:spTree>
    <p:extLst>
      <p:ext uri="{BB962C8B-B14F-4D97-AF65-F5344CB8AC3E}">
        <p14:creationId xmlns:p14="http://schemas.microsoft.com/office/powerpoint/2010/main" val="1956179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fontAlgn="auto">
              <a:spcAft>
                <a:spcPts val="0"/>
              </a:spcAft>
              <a:defRPr/>
            </a:pPr>
            <a:r>
              <a:rPr dirty="0" smtClean="0">
                <a:ln>
                  <a:noFill/>
                </a:ln>
                <a:effectLst/>
              </a:rPr>
              <a:t>HIV Among MSM</a:t>
            </a:r>
          </a:p>
        </p:txBody>
      </p:sp>
      <p:sp>
        <p:nvSpPr>
          <p:cNvPr id="11267" name="Rectangle 4"/>
          <p:cNvSpPr>
            <a:spLocks noChangeArrowheads="1"/>
          </p:cNvSpPr>
          <p:nvPr/>
        </p:nvSpPr>
        <p:spPr bwMode="auto">
          <a:xfrm>
            <a:off x="1295400" y="6400800"/>
            <a:ext cx="6914906" cy="276999"/>
          </a:xfrm>
          <a:prstGeom prst="rect">
            <a:avLst/>
          </a:prstGeom>
          <a:noFill/>
          <a:ln w="9525">
            <a:noFill/>
            <a:miter lim="800000"/>
            <a:headEnd/>
            <a:tailEnd/>
          </a:ln>
        </p:spPr>
        <p:txBody>
          <a:bodyPr wrap="none" lIns="0" tIns="0" rIns="0" bIns="0" anchor="ctr">
            <a:spAutoFit/>
          </a:bodyPr>
          <a:lstStyle/>
          <a:p>
            <a:pPr algn="ctr"/>
            <a:r>
              <a:rPr lang="en-US" sz="1200" b="1" dirty="0">
                <a:solidFill>
                  <a:srgbClr val="000000"/>
                </a:solidFill>
              </a:rPr>
              <a:t>Transmission categories of male adults and adolescents with HIV/AIDS diagnosed during 2005</a:t>
            </a:r>
            <a:endParaRPr lang="en-US" sz="1200" dirty="0">
              <a:solidFill>
                <a:srgbClr val="000000"/>
              </a:solidFill>
            </a:endParaRPr>
          </a:p>
          <a:p>
            <a:pPr algn="ctr" eaLnBrk="0" hangingPunct="0"/>
            <a:r>
              <a:rPr lang="en-US" sz="600" dirty="0">
                <a:solidFill>
                  <a:srgbClr val="000000"/>
                </a:solidFill>
              </a:rPr>
              <a:t>  </a:t>
            </a:r>
            <a:endParaRPr lang="en-US" sz="14700" dirty="0">
              <a:solidFill>
                <a:srgbClr val="000000"/>
              </a:solidFill>
            </a:endParaRPr>
          </a:p>
        </p:txBody>
      </p:sp>
      <p:pic>
        <p:nvPicPr>
          <p:cNvPr id="11268" name="Picture 5" descr="No. = 27,455&#10;&#10;Male-to-male sexual contact: 67%&#10;High-risk heterosexual contact: 15%&#10;Injection drug use: 13%&#10;Male-to-male sexual contact and injection drug use: 5%&#10;Other: &lt;1%"/>
          <p:cNvPicPr>
            <a:picLocks noChangeAspect="1" noChangeArrowheads="1"/>
          </p:cNvPicPr>
          <p:nvPr/>
        </p:nvPicPr>
        <p:blipFill>
          <a:blip r:embed="rId3" cstate="print"/>
          <a:srcRect/>
          <a:stretch>
            <a:fillRect/>
          </a:stretch>
        </p:blipFill>
        <p:spPr bwMode="auto">
          <a:xfrm>
            <a:off x="152400" y="2057400"/>
            <a:ext cx="4824413" cy="3476625"/>
          </a:xfrm>
          <a:prstGeom prst="rect">
            <a:avLst/>
          </a:prstGeom>
          <a:noFill/>
          <a:ln w="9525">
            <a:noFill/>
            <a:miter lim="800000"/>
            <a:headEnd/>
            <a:tailEnd/>
          </a:ln>
        </p:spPr>
      </p:pic>
      <p:pic>
        <p:nvPicPr>
          <p:cNvPr id="11269" name="Picture 7" descr="MSM; No. = 207,810&#10;&#10;White: 50%&#10;Black: 32%&#10;Hispanic: 16%&#10;Asian/Pacific Islander: 1%&#10;American Indian/Alaska Native: &lt;1%"/>
          <p:cNvPicPr>
            <a:picLocks noChangeAspect="1" noChangeArrowheads="1"/>
          </p:cNvPicPr>
          <p:nvPr/>
        </p:nvPicPr>
        <p:blipFill>
          <a:blip r:embed="rId4" cstate="print"/>
          <a:srcRect/>
          <a:stretch>
            <a:fillRect/>
          </a:stretch>
        </p:blipFill>
        <p:spPr bwMode="auto">
          <a:xfrm>
            <a:off x="5029200" y="2057400"/>
            <a:ext cx="3559175" cy="3476625"/>
          </a:xfrm>
          <a:prstGeom prst="rect">
            <a:avLst/>
          </a:prstGeom>
          <a:noFill/>
          <a:ln w="9525">
            <a:noFill/>
            <a:miter lim="800000"/>
            <a:headEnd/>
            <a:tailEnd/>
          </a:ln>
        </p:spPr>
      </p:pic>
    </p:spTree>
    <p:extLst>
      <p:ext uri="{BB962C8B-B14F-4D97-AF65-F5344CB8AC3E}">
        <p14:creationId xmlns:p14="http://schemas.microsoft.com/office/powerpoint/2010/main" val="85403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4359</TotalTime>
  <Words>4380</Words>
  <Application>Microsoft Macintosh PowerPoint</Application>
  <PresentationFormat>On-screen Show (4:3)</PresentationFormat>
  <Paragraphs>450</Paragraphs>
  <Slides>48</Slides>
  <Notes>48</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Biobehavioral Measurements of alcohol use in a sexual minority drinking environment</vt:lpstr>
      <vt:lpstr>Objectives</vt:lpstr>
      <vt:lpstr>Alcohol Use</vt:lpstr>
      <vt:lpstr>Sexual Minority</vt:lpstr>
      <vt:lpstr>PowerPoint Presentation</vt:lpstr>
      <vt:lpstr>Sexual Minority Alcohol Use</vt:lpstr>
      <vt:lpstr>Alcohol Use Among MSM</vt:lpstr>
      <vt:lpstr>Alcohol Use in Oklahoma: BRFSS</vt:lpstr>
      <vt:lpstr>HIV Among MSM</vt:lpstr>
      <vt:lpstr>Methodological Approaches</vt:lpstr>
      <vt:lpstr>Global Association Studies</vt:lpstr>
      <vt:lpstr>Situational Association Studies</vt:lpstr>
      <vt:lpstr>Event-level Studies</vt:lpstr>
      <vt:lpstr>Event Level (Cont'd)</vt:lpstr>
      <vt:lpstr>Experimental Studies</vt:lpstr>
      <vt:lpstr>Conceptual Approaches</vt:lpstr>
      <vt:lpstr>Model A</vt:lpstr>
      <vt:lpstr>Model B</vt:lpstr>
      <vt:lpstr>Model C</vt:lpstr>
      <vt:lpstr>Risk Environment</vt:lpstr>
      <vt:lpstr>Structural Stigma</vt:lpstr>
      <vt:lpstr>Structural Stigma (Cont’d)</vt:lpstr>
      <vt:lpstr>Interpersonal Stigma</vt:lpstr>
      <vt:lpstr>Motivation to Drink</vt:lpstr>
      <vt:lpstr>PowerPoint Presentation</vt:lpstr>
      <vt:lpstr>Model D</vt:lpstr>
      <vt:lpstr>Methods</vt:lpstr>
      <vt:lpstr>Tulsa Sexual Minority Bars</vt:lpstr>
      <vt:lpstr>Oklahoma City Sexual Minority Bars</vt:lpstr>
      <vt:lpstr>Bars in Tulsa</vt:lpstr>
      <vt:lpstr>PowerPoint Presentation</vt:lpstr>
      <vt:lpstr>Results</vt:lpstr>
      <vt:lpstr>4 Bars – 7 nights</vt:lpstr>
      <vt:lpstr>PowerPoint Presentation</vt:lpstr>
      <vt:lpstr>PowerPoint Presentation</vt:lpstr>
      <vt:lpstr>PowerPoint Presentation</vt:lpstr>
      <vt:lpstr>Breath Samples</vt:lpstr>
      <vt:lpstr>Bivariate Analyses</vt:lpstr>
      <vt:lpstr>Bivariate Analyses</vt:lpstr>
      <vt:lpstr>Structural Equation Model</vt:lpstr>
      <vt:lpstr>Discussion</vt:lpstr>
      <vt:lpstr>Changes in BrAC</vt:lpstr>
      <vt:lpstr>Transportation</vt:lpstr>
      <vt:lpstr>Prevention Approaches: Policy</vt:lpstr>
      <vt:lpstr>PowerPoint Presentation</vt:lpstr>
      <vt:lpstr>Prevention Approaches: Family</vt:lpstr>
      <vt:lpstr>Prevention Approaches: Community</vt:lpstr>
      <vt:lpstr>Prevention Approaches: Inter &amp; Intra-Personal </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Croff</dc:creator>
  <cp:lastModifiedBy>Amanda Harrist</cp:lastModifiedBy>
  <cp:revision>75</cp:revision>
  <cp:lastPrinted>2014-10-24T14:53:19Z</cp:lastPrinted>
  <dcterms:created xsi:type="dcterms:W3CDTF">2013-04-18T02:24:15Z</dcterms:created>
  <dcterms:modified xsi:type="dcterms:W3CDTF">2014-11-13T23:38:15Z</dcterms:modified>
</cp:coreProperties>
</file>